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1"/>
  </p:notesMasterIdLst>
  <p:sldIdLst>
    <p:sldId id="256" r:id="rId2"/>
    <p:sldId id="288" r:id="rId3"/>
    <p:sldId id="257" r:id="rId4"/>
    <p:sldId id="297" r:id="rId5"/>
    <p:sldId id="298" r:id="rId6"/>
    <p:sldId id="259" r:id="rId7"/>
    <p:sldId id="283" r:id="rId8"/>
    <p:sldId id="929" r:id="rId9"/>
    <p:sldId id="921" r:id="rId10"/>
    <p:sldId id="922" r:id="rId11"/>
    <p:sldId id="923" r:id="rId12"/>
    <p:sldId id="951" r:id="rId13"/>
    <p:sldId id="952" r:id="rId14"/>
    <p:sldId id="953" r:id="rId15"/>
    <p:sldId id="299" r:id="rId16"/>
    <p:sldId id="300" r:id="rId17"/>
    <p:sldId id="928" r:id="rId18"/>
    <p:sldId id="957" r:id="rId19"/>
    <p:sldId id="280" r:id="rId20"/>
    <p:sldId id="947" r:id="rId21"/>
    <p:sldId id="946" r:id="rId22"/>
    <p:sldId id="948" r:id="rId23"/>
    <p:sldId id="949" r:id="rId24"/>
    <p:sldId id="950" r:id="rId25"/>
    <p:sldId id="956" r:id="rId26"/>
    <p:sldId id="971" r:id="rId27"/>
    <p:sldId id="958" r:id="rId28"/>
    <p:sldId id="959" r:id="rId29"/>
    <p:sldId id="960" r:id="rId30"/>
    <p:sldId id="961" r:id="rId31"/>
    <p:sldId id="962" r:id="rId32"/>
    <p:sldId id="963" r:id="rId33"/>
    <p:sldId id="964" r:id="rId34"/>
    <p:sldId id="965" r:id="rId35"/>
    <p:sldId id="966" r:id="rId36"/>
    <p:sldId id="967" r:id="rId37"/>
    <p:sldId id="968" r:id="rId38"/>
    <p:sldId id="970" r:id="rId39"/>
    <p:sldId id="969" r:id="rId40"/>
  </p:sldIdLst>
  <p:sldSz cx="9144000" cy="5143500" type="screen16x9"/>
  <p:notesSz cx="6858000" cy="9144000"/>
  <p:embeddedFontLst>
    <p:embeddedFont>
      <p:font typeface="微軟正黑體" panose="020B0604030504040204" pitchFamily="34" charset="-120"/>
      <p:regular r:id="rId42"/>
      <p:bold r:id="rId43"/>
    </p:embeddedFont>
    <p:embeddedFont>
      <p:font typeface="微軟正黑體" panose="020B0604030504040204" pitchFamily="34" charset="-120"/>
      <p:regular r:id="rId42"/>
      <p:bold r:id="rId43"/>
    </p:embeddedFont>
    <p:embeddedFont>
      <p:font typeface="新細明體" panose="02020500000000000000" pitchFamily="18" charset="-120"/>
      <p:regular r:id="rId44"/>
    </p:embeddedFont>
    <p:embeddedFont>
      <p:font typeface="Barlow" pitchFamily="2" charset="0"/>
      <p:regular r:id="rId45"/>
      <p:bold r:id="rId46"/>
      <p:italic r:id="rId47"/>
      <p:boldItalic r:id="rId48"/>
    </p:embeddedFont>
    <p:embeddedFont>
      <p:font typeface="Barlow Light" pitchFamily="2" charset="0"/>
      <p:regular r:id="rId49"/>
      <p:bold r:id="rId50"/>
      <p:italic r:id="rId51"/>
      <p:boldItalic r:id="rId52"/>
    </p:embeddedFont>
    <p:embeddedFont>
      <p:font typeface="Calibri" panose="020F0502020204030204" pitchFamily="34" charset="0"/>
      <p:regular r:id="rId53"/>
      <p:bold r:id="rId54"/>
      <p:italic r:id="rId55"/>
      <p:boldItalic r:id="rId56"/>
    </p:embeddedFont>
    <p:embeddedFont>
      <p:font typeface="Raleway" pitchFamily="2" charset="0"/>
      <p:regular r:id="rId57"/>
      <p:bold r:id="rId58"/>
      <p:italic r:id="rId59"/>
      <p:boldItalic r:id="rId60"/>
    </p:embeddedFont>
    <p:embeddedFont>
      <p:font typeface="Raleway Thin" pitchFamily="2"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5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E2214B-EEA6-4F0E-851E-DA328E0D34B4}">
  <a:tblStyle styleId="{11E2214B-EEA6-4F0E-851E-DA328E0D34B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E44D3EF-30E0-43DB-A017-93B0B98886E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0534" autoAdjust="0"/>
  </p:normalViewPr>
  <p:slideViewPr>
    <p:cSldViewPr snapToGrid="0">
      <p:cViewPr varScale="1">
        <p:scale>
          <a:sx n="120" d="100"/>
          <a:sy n="120" d="100"/>
        </p:scale>
        <p:origin x="140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font" Target="fonts/font1.fntdata"/><Relationship Id="rId47" Type="http://schemas.openxmlformats.org/officeDocument/2006/relationships/font" Target="fonts/font6.fntdata"/><Relationship Id="rId63" Type="http://schemas.openxmlformats.org/officeDocument/2006/relationships/font" Target="fonts/font22.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2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69"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9.fntdata"/><Relationship Id="rId55" Type="http://schemas.openxmlformats.org/officeDocument/2006/relationships/font" Target="fonts/font1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姐 楊" userId="95aa662dd0ee4891" providerId="LiveId" clId="{52EA0288-B7D3-4DC5-B81E-5698316FB4EF}"/>
    <pc:docChg chg="modSld">
      <pc:chgData name="小姐 楊" userId="95aa662dd0ee4891" providerId="LiveId" clId="{52EA0288-B7D3-4DC5-B81E-5698316FB4EF}" dt="2021-06-10T12:35:14.867" v="7" actId="5793"/>
      <pc:docMkLst>
        <pc:docMk/>
      </pc:docMkLst>
      <pc:sldChg chg="modNotesTx">
        <pc:chgData name="小姐 楊" userId="95aa662dd0ee4891" providerId="LiveId" clId="{52EA0288-B7D3-4DC5-B81E-5698316FB4EF}" dt="2021-06-10T12:34:41.373" v="3" actId="20577"/>
        <pc:sldMkLst>
          <pc:docMk/>
          <pc:sldMk cId="0" sldId="925"/>
        </pc:sldMkLst>
      </pc:sldChg>
      <pc:sldChg chg="modNotesTx">
        <pc:chgData name="小姐 楊" userId="95aa662dd0ee4891" providerId="LiveId" clId="{52EA0288-B7D3-4DC5-B81E-5698316FB4EF}" dt="2021-06-10T12:35:03.766" v="4"/>
        <pc:sldMkLst>
          <pc:docMk/>
          <pc:sldMk cId="2842625617" sldId="926"/>
        </pc:sldMkLst>
      </pc:sldChg>
      <pc:sldChg chg="modNotesTx">
        <pc:chgData name="小姐 楊" userId="95aa662dd0ee4891" providerId="LiveId" clId="{52EA0288-B7D3-4DC5-B81E-5698316FB4EF}" dt="2021-06-10T12:35:14.867" v="7" actId="5793"/>
        <pc:sldMkLst>
          <pc:docMk/>
          <pc:sldMk cId="1387831641" sldId="927"/>
        </pc:sldMkLst>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嗨大家好！</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我們這組的專案是 永豐金控的題目二，</a:t>
            </a:r>
            <a:r>
              <a:rPr lang="en-US" altLang="zh-TW" dirty="0"/>
              <a:t>AI</a:t>
            </a:r>
            <a:r>
              <a:rPr lang="zh-TW" altLang="en-US" dirty="0"/>
              <a:t>挑選最佳基金</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
        <p:cNvGrpSpPr/>
        <p:nvPr/>
      </p:nvGrpSpPr>
      <p:grpSpPr>
        <a:xfrm>
          <a:off x="0" y="0"/>
          <a:ext cx="0" cy="0"/>
          <a:chOff x="0" y="0"/>
          <a:chExt cx="0" cy="0"/>
        </a:xfrm>
      </p:grpSpPr>
      <p:sp>
        <p:nvSpPr>
          <p:cNvPr id="1697" name="Google Shape;169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8" name="Google Shape;169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先來介紹傳統法則的部分</a:t>
            </a:r>
            <a:endParaRPr lang="en-US" altLang="zh-TW" dirty="0"/>
          </a:p>
          <a:p>
            <a:pPr marL="0" lvl="0" indent="0" algn="l" rtl="0">
              <a:spcBef>
                <a:spcPts val="0"/>
              </a:spcBef>
              <a:spcAft>
                <a:spcPts val="0"/>
              </a:spcAft>
              <a:buNone/>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通常，投資人會依據基金過去的表現做層層篩選，找出預期未來表現良好的基金</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在 </a:t>
            </a:r>
            <a:r>
              <a:rPr lang="en-US" altLang="zh-TW" dirty="0"/>
              <a:t>4433</a:t>
            </a:r>
            <a:r>
              <a:rPr lang="zh-TW" altLang="en-US" dirty="0"/>
              <a:t> 法則中就是如此</a:t>
            </a:r>
            <a:endParaRPr lang="en-US" altLang="zh-TW" dirty="0"/>
          </a:p>
          <a:p>
            <a:pPr marL="0" lvl="0" indent="0" algn="l" rtl="0">
              <a:spcBef>
                <a:spcPts val="0"/>
              </a:spcBef>
              <a:spcAft>
                <a:spcPts val="0"/>
              </a:spcAft>
              <a:buNone/>
            </a:pPr>
            <a:r>
              <a:rPr lang="zh-TW" altLang="en-US" dirty="0"/>
              <a:t>我們先挑選一年期基金績效在同類型排名前四分之一的基金</a:t>
            </a:r>
          </a:p>
          <a:p>
            <a:pPr marL="0" lvl="0" indent="0" algn="l" rtl="0">
              <a:spcBef>
                <a:spcPts val="0"/>
              </a:spcBef>
              <a:spcAft>
                <a:spcPts val="0"/>
              </a:spcAft>
              <a:buNone/>
            </a:pPr>
            <a:r>
              <a:rPr lang="zh-TW" altLang="en-US" dirty="0"/>
              <a:t>再來挑選兩年、三年、五年，以及年初至今，績效排名的前四分之一</a:t>
            </a:r>
          </a:p>
          <a:p>
            <a:pPr marL="0" lvl="0" indent="0" algn="l" rtl="0">
              <a:spcBef>
                <a:spcPts val="0"/>
              </a:spcBef>
              <a:spcAft>
                <a:spcPts val="0"/>
              </a:spcAft>
              <a:buNone/>
            </a:pPr>
            <a:r>
              <a:rPr lang="zh-TW" altLang="en-US" dirty="0"/>
              <a:t>接著是六個月 以及三個月績效排名的前三分之一</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我們依據這個法則挑選符合條件的基金</a:t>
            </a:r>
          </a:p>
          <a:p>
            <a:pPr marL="0" lvl="0" indent="0" algn="l" rtl="0">
              <a:spcBef>
                <a:spcPts val="0"/>
              </a:spcBef>
              <a:spcAft>
                <a:spcPts val="0"/>
              </a:spcAft>
              <a:buNone/>
            </a:pPr>
            <a:r>
              <a:rPr lang="zh-TW" altLang="en-US" dirty="0"/>
              <a:t>再選取其中 </a:t>
            </a:r>
            <a:r>
              <a:rPr lang="en-US" altLang="zh-TW" dirty="0"/>
              <a:t>sharp ratio</a:t>
            </a:r>
            <a:r>
              <a:rPr lang="zh-TW" altLang="en-US" dirty="0"/>
              <a:t> 前</a:t>
            </a:r>
            <a:r>
              <a:rPr lang="en-US" altLang="zh-TW" dirty="0"/>
              <a:t>5</a:t>
            </a:r>
            <a:r>
              <a:rPr lang="zh-TW" altLang="en-US" dirty="0"/>
              <a:t>高的基金</a:t>
            </a:r>
            <a:endParaRPr lang="en-US" altLang="zh-TW"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被挑選出的這</a:t>
            </a:r>
            <a:r>
              <a:rPr lang="en-US" altLang="zh-TW" dirty="0"/>
              <a:t>5</a:t>
            </a:r>
            <a:r>
              <a:rPr lang="zh-TW" altLang="en-US" dirty="0"/>
              <a:t>檔 就是在</a:t>
            </a:r>
            <a:r>
              <a:rPr lang="en-US" altLang="zh-TW" dirty="0"/>
              <a:t>4433</a:t>
            </a:r>
            <a:r>
              <a:rPr lang="zh-TW" altLang="en-US" dirty="0"/>
              <a:t>法則下</a:t>
            </a:r>
          </a:p>
          <a:p>
            <a:pPr marL="0" lvl="0" indent="0" algn="l" rtl="0">
              <a:spcBef>
                <a:spcPts val="0"/>
              </a:spcBef>
              <a:spcAft>
                <a:spcPts val="0"/>
              </a:spcAft>
              <a:buNone/>
            </a:pPr>
            <a:r>
              <a:rPr lang="zh-TW" altLang="en-US" dirty="0"/>
              <a:t>我們認為過去績效表現良好</a:t>
            </a:r>
          </a:p>
          <a:p>
            <a:pPr marL="0" lvl="0" indent="0" algn="l" rtl="0">
              <a:spcBef>
                <a:spcPts val="0"/>
              </a:spcBef>
              <a:spcAft>
                <a:spcPts val="0"/>
              </a:spcAft>
              <a:buNone/>
            </a:pPr>
            <a:r>
              <a:rPr lang="zh-TW" altLang="en-US" dirty="0"/>
              <a:t>預期未來也會有良好績效表現的基金</a:t>
            </a:r>
          </a:p>
        </p:txBody>
      </p:sp>
    </p:spTree>
    <p:extLst>
      <p:ext uri="{BB962C8B-B14F-4D97-AF65-F5344CB8AC3E}">
        <p14:creationId xmlns:p14="http://schemas.microsoft.com/office/powerpoint/2010/main" val="11583966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
        <p:cNvGrpSpPr/>
        <p:nvPr/>
      </p:nvGrpSpPr>
      <p:grpSpPr>
        <a:xfrm>
          <a:off x="0" y="0"/>
          <a:ext cx="0" cy="0"/>
          <a:chOff x="0" y="0"/>
          <a:chExt cx="0" cy="0"/>
        </a:xfrm>
      </p:grpSpPr>
      <p:sp>
        <p:nvSpPr>
          <p:cNvPr id="1697" name="Google Shape;169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8" name="Google Shape;169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在</a:t>
            </a:r>
            <a:r>
              <a:rPr lang="en-US" altLang="zh-TW" dirty="0"/>
              <a:t>3163</a:t>
            </a:r>
            <a:r>
              <a:rPr lang="zh-TW" altLang="en-US" dirty="0"/>
              <a:t>法則中</a:t>
            </a:r>
          </a:p>
          <a:p>
            <a:pPr marL="0" lvl="0" indent="0" algn="l" rtl="0">
              <a:spcBef>
                <a:spcPts val="0"/>
              </a:spcBef>
              <a:spcAft>
                <a:spcPts val="0"/>
              </a:spcAft>
              <a:buNone/>
            </a:pPr>
            <a:r>
              <a:rPr lang="zh-TW" altLang="en-US" dirty="0"/>
              <a:t>我們的策略是</a:t>
            </a:r>
          </a:p>
          <a:p>
            <a:pPr marL="0" lvl="0" indent="0" algn="l" rtl="0">
              <a:spcBef>
                <a:spcPts val="0"/>
              </a:spcBef>
              <a:spcAft>
                <a:spcPts val="0"/>
              </a:spcAft>
              <a:buNone/>
            </a:pPr>
            <a:r>
              <a:rPr lang="zh-TW" altLang="en-US" dirty="0"/>
              <a:t>挑選</a:t>
            </a:r>
            <a:r>
              <a:rPr lang="en-US" altLang="zh-TW" dirty="0"/>
              <a:t>3</a:t>
            </a:r>
            <a:r>
              <a:rPr lang="zh-TW" altLang="en-US" dirty="0"/>
              <a:t>年、</a:t>
            </a:r>
            <a:r>
              <a:rPr lang="en-US" altLang="zh-TW" dirty="0"/>
              <a:t>1</a:t>
            </a:r>
            <a:r>
              <a:rPr lang="zh-TW" altLang="en-US" dirty="0"/>
              <a:t>年、</a:t>
            </a:r>
            <a:r>
              <a:rPr lang="en-US" altLang="zh-TW" dirty="0"/>
              <a:t>6</a:t>
            </a:r>
            <a:r>
              <a:rPr lang="zh-TW" altLang="en-US" dirty="0"/>
              <a:t>個月、</a:t>
            </a:r>
            <a:r>
              <a:rPr lang="en-US" altLang="zh-TW" dirty="0"/>
              <a:t>3</a:t>
            </a:r>
            <a:r>
              <a:rPr lang="zh-TW" altLang="en-US" dirty="0"/>
              <a:t>個月的績效，都在同類型排名前</a:t>
            </a:r>
            <a:r>
              <a:rPr lang="en-US" altLang="zh-TW" dirty="0"/>
              <a:t>1/2</a:t>
            </a:r>
            <a:r>
              <a:rPr lang="zh-TW" altLang="en-US" dirty="0"/>
              <a:t>的基金</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接著再從中選出</a:t>
            </a:r>
            <a:r>
              <a:rPr lang="en-US" altLang="zh-TW" dirty="0"/>
              <a:t>sharp ratio</a:t>
            </a:r>
            <a:r>
              <a:rPr lang="zh-TW" altLang="en-US" dirty="0"/>
              <a:t> 前</a:t>
            </a:r>
            <a:r>
              <a:rPr lang="en-US" altLang="zh-TW" dirty="0"/>
              <a:t>5</a:t>
            </a:r>
            <a:r>
              <a:rPr lang="zh-TW" altLang="en-US" dirty="0"/>
              <a:t>高的基金</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被挑選出的這</a:t>
            </a:r>
            <a:r>
              <a:rPr lang="en-US" altLang="zh-TW" dirty="0"/>
              <a:t>5</a:t>
            </a:r>
            <a:r>
              <a:rPr lang="zh-TW" altLang="en-US" dirty="0"/>
              <a:t>檔就是在</a:t>
            </a:r>
            <a:r>
              <a:rPr lang="en-US" altLang="zh-TW" dirty="0"/>
              <a:t>3163</a:t>
            </a:r>
            <a:r>
              <a:rPr lang="zh-TW" altLang="en-US" dirty="0"/>
              <a:t>法則下</a:t>
            </a:r>
          </a:p>
          <a:p>
            <a:pPr marL="0" lvl="0" indent="0" algn="l" rtl="0">
              <a:spcBef>
                <a:spcPts val="0"/>
              </a:spcBef>
              <a:spcAft>
                <a:spcPts val="0"/>
              </a:spcAft>
              <a:buNone/>
            </a:pPr>
            <a:r>
              <a:rPr lang="zh-TW" altLang="en-US" dirty="0"/>
              <a:t>預期未來會有良好績效表現的基金</a:t>
            </a:r>
          </a:p>
        </p:txBody>
      </p:sp>
    </p:spTree>
    <p:extLst>
      <p:ext uri="{BB962C8B-B14F-4D97-AF65-F5344CB8AC3E}">
        <p14:creationId xmlns:p14="http://schemas.microsoft.com/office/powerpoint/2010/main" val="4281939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接下來介紹機器學習挑選基金的方法，畫面中看到的是我們的實作流程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總共分成五個步驟</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第一步 計算特徵值</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我們利用基金淨值計算出</a:t>
            </a:r>
            <a:r>
              <a:rPr lang="en-US" altLang="zh-TW" sz="1800" b="0" i="0" u="none" strike="noStrike" dirty="0">
                <a:solidFill>
                  <a:srgbClr val="000000"/>
                </a:solidFill>
                <a:effectLst/>
                <a:latin typeface="Times New Roman" panose="02020603050405020304" pitchFamily="18" charset="0"/>
              </a:rPr>
              <a:t>13</a:t>
            </a:r>
            <a:r>
              <a:rPr lang="zh-TW" altLang="en-US" sz="1800" b="0" i="0" u="none" strike="noStrike" dirty="0">
                <a:solidFill>
                  <a:srgbClr val="000000"/>
                </a:solidFill>
                <a:effectLst/>
                <a:latin typeface="Times New Roman" panose="02020603050405020304" pitchFamily="18" charset="0"/>
              </a:rPr>
              <a:t>個具有預測能力的參數，作為特徵值</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第二步 特徵工程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我們將特徵值做</a:t>
            </a:r>
            <a:r>
              <a:rPr lang="zh-TW" altLang="en-US" sz="1800" b="0" i="0" u="none" strike="noStrike" dirty="0">
                <a:solidFill>
                  <a:srgbClr val="000000"/>
                </a:solidFill>
                <a:effectLst/>
                <a:latin typeface="Arial" panose="020B0604020202020204" pitchFamily="34" charset="0"/>
              </a:rPr>
              <a:t>主成份分析以及標準化，讓之後的模型較不容易發生過度配適的情形</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第三步 模型訓練</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我們將準備好的特徵值</a:t>
            </a:r>
            <a:r>
              <a:rPr lang="en-US" altLang="zh-TW" sz="1800" b="0" i="0" u="none" strike="noStrike" dirty="0">
                <a:solidFill>
                  <a:srgbClr val="000000"/>
                </a:solidFill>
                <a:effectLst/>
                <a:latin typeface="Times New Roman" panose="02020603050405020304" pitchFamily="18" charset="0"/>
              </a:rPr>
              <a:t>X </a:t>
            </a:r>
            <a:r>
              <a:rPr lang="zh-TW" altLang="en-US" sz="1800" b="0" i="0" u="none" strike="noStrike" dirty="0">
                <a:solidFill>
                  <a:srgbClr val="000000"/>
                </a:solidFill>
                <a:effectLst/>
                <a:latin typeface="Times New Roman" panose="02020603050405020304" pitchFamily="18" charset="0"/>
              </a:rPr>
              <a:t>以及預測項</a:t>
            </a:r>
            <a:r>
              <a:rPr lang="en-US" altLang="zh-TW" sz="1800" b="0" i="0" u="none" strike="noStrike" dirty="0">
                <a:solidFill>
                  <a:srgbClr val="000000"/>
                </a:solidFill>
                <a:effectLst/>
                <a:latin typeface="Times New Roman" panose="02020603050405020304" pitchFamily="18" charset="0"/>
              </a:rPr>
              <a:t>Y</a:t>
            </a:r>
            <a:r>
              <a:rPr lang="zh-TW" altLang="en-US" sz="1800" b="0" i="0" u="none" strike="noStrike" dirty="0">
                <a:solidFill>
                  <a:srgbClr val="000000"/>
                </a:solidFill>
                <a:effectLst/>
                <a:latin typeface="Times New Roman" panose="02020603050405020304" pitchFamily="18" charset="0"/>
              </a:rPr>
              <a:t>，丟入監督式學習的模型中，讓模型做訓練。</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這裡我們用了兩種不同的作法，待會會再做說明</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第四步 預測結果</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我們將</a:t>
            </a:r>
            <a:r>
              <a:rPr lang="en-US" altLang="zh-TW" sz="1800" b="0" i="0" u="none" strike="noStrike" dirty="0">
                <a:solidFill>
                  <a:srgbClr val="000000"/>
                </a:solidFill>
                <a:effectLst/>
                <a:latin typeface="Times New Roman" panose="02020603050405020304" pitchFamily="18" charset="0"/>
              </a:rPr>
              <a:t>2019</a:t>
            </a:r>
            <a:r>
              <a:rPr lang="zh-TW" altLang="en-US" sz="1800" b="0" i="0" u="none" strike="noStrike" dirty="0">
                <a:solidFill>
                  <a:srgbClr val="000000"/>
                </a:solidFill>
                <a:effectLst/>
                <a:latin typeface="Times New Roman" panose="02020603050405020304" pitchFamily="18" charset="0"/>
              </a:rPr>
              <a:t>年</a:t>
            </a:r>
            <a:r>
              <a:rPr lang="en-US" altLang="zh-TW" sz="1800" b="0" i="0" u="none" strike="noStrike" dirty="0">
                <a:solidFill>
                  <a:srgbClr val="000000"/>
                </a:solidFill>
                <a:effectLst/>
                <a:latin typeface="Times New Roman" panose="02020603050405020304" pitchFamily="18" charset="0"/>
              </a:rPr>
              <a:t>1</a:t>
            </a:r>
            <a:r>
              <a:rPr lang="zh-TW" altLang="en-US" sz="1800" b="0" i="0" u="none" strike="noStrike" dirty="0">
                <a:solidFill>
                  <a:srgbClr val="000000"/>
                </a:solidFill>
                <a:effectLst/>
                <a:latin typeface="Times New Roman" panose="02020603050405020304" pitchFamily="18" charset="0"/>
              </a:rPr>
              <a:t>月</a:t>
            </a:r>
            <a:r>
              <a:rPr lang="en-US" altLang="zh-TW" sz="1800" b="0" i="0" u="none" strike="noStrike" dirty="0">
                <a:solidFill>
                  <a:srgbClr val="000000"/>
                </a:solidFill>
                <a:effectLst/>
                <a:latin typeface="Times New Roman" panose="02020603050405020304" pitchFamily="18" charset="0"/>
              </a:rPr>
              <a:t>4</a:t>
            </a:r>
            <a:r>
              <a:rPr lang="zh-TW" altLang="en-US" sz="1800" b="0" i="0" u="none" strike="noStrike" dirty="0">
                <a:solidFill>
                  <a:srgbClr val="000000"/>
                </a:solidFill>
                <a:effectLst/>
                <a:latin typeface="Times New Roman" panose="02020603050405020304" pitchFamily="18" charset="0"/>
              </a:rPr>
              <a:t>號計算出的參數，放入做好的模型中進行預測，並挑選出預期報酬率最高的五檔基金作為投資標的</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第五步 回測</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我們繪製這五檔基金以及該類別平均績效的權益圖，比較選出的基金，是否能夠贏過大盤</a:t>
            </a:r>
            <a:endParaRPr lang="en-US" altLang="zh-TW" sz="1800" b="0" i="0" u="none" strike="noStrike" dirty="0">
              <a:solidFill>
                <a:srgbClr val="000000"/>
              </a:solidFill>
              <a:effectLst/>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39700" indent="0">
              <a:buNone/>
            </a:pPr>
            <a:r>
              <a:rPr lang="zh-TW" altLang="en-US" dirty="0"/>
              <a:t>接下來，給大家看我們選出來的特徵值，總共有以上這</a:t>
            </a:r>
            <a:r>
              <a:rPr lang="en-US" altLang="zh-TW" dirty="0"/>
              <a:t>13</a:t>
            </a:r>
            <a:r>
              <a:rPr lang="zh-TW" altLang="en-US" dirty="0"/>
              <a:t>個。</a:t>
            </a:r>
            <a:endParaRPr lang="en-US" altLang="zh-TW" dirty="0"/>
          </a:p>
          <a:p>
            <a:pPr marL="139700" indent="0">
              <a:buNone/>
            </a:pPr>
            <a:endParaRPr lang="en-US" altLang="zh-TW" dirty="0"/>
          </a:p>
          <a:p>
            <a:pPr marL="139700" indent="0">
              <a:buNone/>
            </a:pPr>
            <a:r>
              <a:rPr lang="zh-TW" altLang="en-US" dirty="0"/>
              <a:t>我特別介紹幾個讓大家認識一下</a:t>
            </a:r>
            <a:endParaRPr lang="en-US" altLang="zh-TW" dirty="0"/>
          </a:p>
          <a:p>
            <a:pPr marL="139700" indent="0">
              <a:buNone/>
            </a:pPr>
            <a:endParaRPr lang="en-US" altLang="zh-TW" dirty="0"/>
          </a:p>
          <a:p>
            <a:pPr marL="139700" indent="0">
              <a:buNone/>
            </a:pPr>
            <a:r>
              <a:rPr lang="zh-TW" altLang="en-US" dirty="0"/>
              <a:t>首先是</a:t>
            </a:r>
            <a:r>
              <a:rPr lang="en-US" altLang="zh-TW" dirty="0"/>
              <a:t>X6 </a:t>
            </a:r>
          </a:p>
          <a:p>
            <a:pPr marL="139700" indent="0">
              <a:buNone/>
            </a:pPr>
            <a:r>
              <a:rPr lang="zh-TW" altLang="en-US" dirty="0"/>
              <a:t>通常我們會把報酬率的標準差作為風險看待</a:t>
            </a:r>
            <a:endParaRPr lang="en-US" altLang="zh-TW" dirty="0"/>
          </a:p>
          <a:p>
            <a:pPr marL="139700" indent="0">
              <a:buNone/>
            </a:pPr>
            <a:r>
              <a:rPr lang="zh-TW" altLang="en-US" dirty="0"/>
              <a:t>但其實呢，淨值上漲的波動不應該被認為是風險才對，因此我們計算出不考慮正向波動的負標準差作為指標之一</a:t>
            </a:r>
            <a:endParaRPr lang="en-US" altLang="zh-TW" dirty="0"/>
          </a:p>
          <a:p>
            <a:pPr marL="139700" indent="0">
              <a:buNone/>
            </a:pPr>
            <a:endParaRPr lang="en-US" altLang="zh-TW" dirty="0"/>
          </a:p>
          <a:p>
            <a:pPr marL="139700" indent="0">
              <a:buNone/>
            </a:pPr>
            <a:r>
              <a:rPr lang="zh-TW" altLang="en-US" dirty="0"/>
              <a:t>接著看到</a:t>
            </a:r>
            <a:r>
              <a:rPr lang="en-US" altLang="zh-TW" dirty="0"/>
              <a:t>X8</a:t>
            </a:r>
            <a:r>
              <a:rPr lang="zh-TW" altLang="en-US" dirty="0"/>
              <a:t>及</a:t>
            </a:r>
            <a:r>
              <a:rPr lang="en-US" altLang="zh-TW" dirty="0"/>
              <a:t>X9</a:t>
            </a:r>
          </a:p>
          <a:p>
            <a:pPr marL="139700" indent="0">
              <a:buNone/>
            </a:pPr>
            <a:r>
              <a:rPr lang="zh-TW" altLang="en-US" dirty="0"/>
              <a:t>這裡所謂的</a:t>
            </a:r>
            <a:r>
              <a:rPr lang="en-US" altLang="zh-TW" dirty="0"/>
              <a:t>alpha </a:t>
            </a:r>
            <a:r>
              <a:rPr lang="zh-TW" altLang="en-US" dirty="0"/>
              <a:t>和 </a:t>
            </a:r>
            <a:r>
              <a:rPr lang="en-US" altLang="zh-TW" dirty="0"/>
              <a:t>beta</a:t>
            </a:r>
            <a:r>
              <a:rPr lang="zh-TW" altLang="en-US" dirty="0"/>
              <a:t>，指的就是赫赫有名的 資本資產定價模型 所計算出的超額報酬以及市場報酬</a:t>
            </a:r>
            <a:endParaRPr lang="en-US" altLang="zh-TW" dirty="0"/>
          </a:p>
          <a:p>
            <a:pPr marL="139700" indent="0">
              <a:buNone/>
            </a:pPr>
            <a:r>
              <a:rPr lang="zh-TW" altLang="en-US" dirty="0"/>
              <a:t>在股市中我們會拿個別股票和大盤做計算；而這邊的大盤，我們使用的是該類基金的平均報酬</a:t>
            </a:r>
            <a:endParaRPr lang="en-US" altLang="zh-TW" dirty="0"/>
          </a:p>
          <a:p>
            <a:pPr marL="139700" indent="0">
              <a:buNone/>
            </a:pPr>
            <a:endParaRPr lang="en-US" altLang="zh-TW" dirty="0"/>
          </a:p>
          <a:p>
            <a:pPr marL="139700" indent="0">
              <a:buNone/>
            </a:pPr>
            <a:r>
              <a:rPr lang="zh-TW" altLang="en-US" dirty="0"/>
              <a:t>接著是</a:t>
            </a:r>
            <a:r>
              <a:rPr lang="en-US" altLang="zh-TW" dirty="0"/>
              <a:t>X10</a:t>
            </a:r>
          </a:p>
          <a:p>
            <a:pPr marL="139700" indent="0">
              <a:buNone/>
            </a:pPr>
            <a:r>
              <a:rPr lang="zh-TW" altLang="en-US" dirty="0"/>
              <a:t>最大回撤指的是 在一段期間內，假如你投資的話，會面臨到的最大虧損</a:t>
            </a:r>
            <a:endParaRPr lang="en-US" altLang="zh-TW" dirty="0"/>
          </a:p>
          <a:p>
            <a:pPr marL="139700" indent="0">
              <a:buNone/>
            </a:pPr>
            <a:endParaRPr lang="en-US" altLang="zh-TW" dirty="0"/>
          </a:p>
          <a:p>
            <a:pPr marL="139700" indent="0">
              <a:buNone/>
            </a:pPr>
            <a:r>
              <a:rPr lang="zh-TW" altLang="en-US" dirty="0"/>
              <a:t>最後看到</a:t>
            </a:r>
            <a:r>
              <a:rPr lang="en-US" altLang="zh-TW" dirty="0"/>
              <a:t>X11 X12 </a:t>
            </a:r>
            <a:r>
              <a:rPr lang="zh-TW" altLang="en-US" dirty="0"/>
              <a:t>以及 </a:t>
            </a:r>
            <a:r>
              <a:rPr lang="en-US" altLang="zh-TW" dirty="0"/>
              <a:t>X13</a:t>
            </a:r>
          </a:p>
          <a:p>
            <a:pPr marL="139700" indent="0">
              <a:buNone/>
            </a:pPr>
            <a:r>
              <a:rPr lang="zh-TW" altLang="en-US" dirty="0"/>
              <a:t>他們都是一種績效衡量的指標，指的都是 在一單位的某某某之下，會帶來多大的報酬</a:t>
            </a:r>
            <a:endParaRPr lang="en-US" altLang="zh-TW" dirty="0"/>
          </a:p>
          <a:p>
            <a:pPr marL="139700" indent="0">
              <a:buNone/>
            </a:pPr>
            <a:endParaRPr lang="en-US" altLang="zh-TW" dirty="0"/>
          </a:p>
          <a:p>
            <a:pPr marL="139700" indent="0">
              <a:buNone/>
            </a:pPr>
            <a:r>
              <a:rPr lang="en-US" altLang="zh-TW" dirty="0"/>
              <a:t>X11</a:t>
            </a:r>
            <a:r>
              <a:rPr lang="zh-TW" altLang="en-US" dirty="0"/>
              <a:t>考量的是報酬率的標準差</a:t>
            </a:r>
            <a:endParaRPr lang="en-US" altLang="zh-TW" dirty="0"/>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zh-TW" dirty="0"/>
              <a:t>X12</a:t>
            </a:r>
            <a:r>
              <a:rPr lang="zh-TW" altLang="en-US" dirty="0"/>
              <a:t>考量的是報酬率的負標準差</a:t>
            </a:r>
            <a:endParaRPr lang="en-US" altLang="zh-TW" dirty="0"/>
          </a:p>
          <a:p>
            <a:pPr marL="139700" indent="0">
              <a:buNone/>
            </a:pPr>
            <a:r>
              <a:rPr lang="en-US" altLang="zh-TW" dirty="0"/>
              <a:t>X13</a:t>
            </a:r>
            <a:r>
              <a:rPr lang="zh-TW" altLang="en-US" dirty="0"/>
              <a:t>考量的則是最大回撤</a:t>
            </a:r>
            <a:endParaRPr lang="en-US" altLang="zh-TW" dirty="0"/>
          </a:p>
          <a:p>
            <a:pPr marL="139700" indent="0">
              <a:buNone/>
            </a:pPr>
            <a:endParaRPr lang="en-US" altLang="zh-TW" dirty="0"/>
          </a:p>
          <a:p>
            <a:pPr marL="139700" indent="0">
              <a:buNone/>
            </a:pPr>
            <a:r>
              <a:rPr lang="zh-TW" altLang="en-US" dirty="0"/>
              <a:t>我們拿這十三項作為特徵值，和一年後的報酬率進行連續型的監督式機器學習</a:t>
            </a:r>
            <a:endParaRPr lang="en-US" altLang="zh-TW" dirty="0"/>
          </a:p>
        </p:txBody>
      </p:sp>
    </p:spTree>
    <p:extLst>
      <p:ext uri="{BB962C8B-B14F-4D97-AF65-F5344CB8AC3E}">
        <p14:creationId xmlns:p14="http://schemas.microsoft.com/office/powerpoint/2010/main" val="25693403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最後來介紹我們模型的使用方法</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剛才有提到說，我們在模型的架構下有兩種做法</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第一種是 每一檔基金都建立自己的預測模型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這個方法假設，每一檔基金跟同類別中其他基金的數據行為仍會有些差異，</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因此不能把全部樣本都放在一起建模，怕會彼此干擾</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而作法二則是，一個類別建立一個共同的預測模型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這個方法認為，同類別的基金 行為已經大致相似，我們可以透過非常大量的樣本，做出一個較為精密的模型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在選擇模型下，由於我們組員沒有人是資訊專業背景，因此我們使用比較像是用 窮舉法 的方式來挑選模型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在</a:t>
            </a:r>
            <a:r>
              <a:rPr lang="en-US" altLang="zh-TW" sz="1800" b="0" i="0" u="none" strike="noStrike" dirty="0">
                <a:solidFill>
                  <a:srgbClr val="000000"/>
                </a:solidFill>
                <a:effectLst/>
                <a:latin typeface="Times New Roman" panose="02020603050405020304" pitchFamily="18" charset="0"/>
              </a:rPr>
              <a:t>python</a:t>
            </a:r>
            <a:r>
              <a:rPr lang="zh-TW" altLang="en-US" sz="1800" b="0" i="0" u="none" strike="noStrike" dirty="0">
                <a:solidFill>
                  <a:srgbClr val="000000"/>
                </a:solidFill>
                <a:effectLst/>
                <a:latin typeface="Times New Roman" panose="02020603050405020304" pitchFamily="18" charset="0"/>
              </a:rPr>
              <a:t>的機器學習套件中，我們找到了非常多種的演算法</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由迴歸模型所延伸的</a:t>
            </a:r>
            <a:r>
              <a:rPr lang="en-US" altLang="zh-TW" sz="1800" b="0" i="0" u="none" strike="noStrike" dirty="0">
                <a:solidFill>
                  <a:srgbClr val="000000"/>
                </a:solidFill>
                <a:effectLst/>
                <a:latin typeface="Times New Roman" panose="02020603050405020304" pitchFamily="18" charset="0"/>
              </a:rPr>
              <a:t>Lasso</a:t>
            </a:r>
            <a:r>
              <a:rPr lang="zh-TW" altLang="en-US" sz="1800" b="0" i="0" u="none" strike="noStrike" dirty="0">
                <a:solidFill>
                  <a:srgbClr val="000000"/>
                </a:solidFill>
                <a:effectLst/>
                <a:latin typeface="Times New Roman" panose="02020603050405020304" pitchFamily="18" charset="0"/>
              </a:rPr>
              <a:t>和</a:t>
            </a:r>
            <a:r>
              <a:rPr lang="en-US" altLang="zh-TW" sz="1800" b="0" i="0" u="none" strike="noStrike" dirty="0">
                <a:solidFill>
                  <a:srgbClr val="000000"/>
                </a:solidFill>
                <a:effectLst/>
                <a:latin typeface="Times New Roman" panose="02020603050405020304" pitchFamily="18" charset="0"/>
              </a:rPr>
              <a:t>Ridge</a:t>
            </a:r>
            <a:r>
              <a:rPr lang="zh-TW" altLang="en-US" sz="1800" b="0" i="0" u="none" strike="noStrike" dirty="0">
                <a:solidFill>
                  <a:srgbClr val="000000"/>
                </a:solidFill>
                <a:effectLst/>
                <a:latin typeface="Times New Roman" panose="02020603050405020304" pitchFamily="18" charset="0"/>
              </a:rPr>
              <a:t>模型；或是模仿神經元運算的</a:t>
            </a:r>
            <a:r>
              <a:rPr lang="en-US" altLang="zh-TW" sz="1800" b="0" i="0" u="none" strike="noStrike" dirty="0">
                <a:solidFill>
                  <a:srgbClr val="000000"/>
                </a:solidFill>
                <a:effectLst/>
                <a:latin typeface="Times New Roman" panose="02020603050405020304" pitchFamily="18" charset="0"/>
              </a:rPr>
              <a:t>DNN</a:t>
            </a:r>
            <a:r>
              <a:rPr lang="zh-TW" altLang="en-US" sz="1800" b="0" i="0" u="none" strike="noStrike" dirty="0">
                <a:solidFill>
                  <a:srgbClr val="000000"/>
                </a:solidFill>
                <a:effectLst/>
                <a:latin typeface="Times New Roman" panose="02020603050405020304" pitchFamily="18" charset="0"/>
              </a:rPr>
              <a:t>模型 等等</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比較特別的是，我們還找到了一個叫作 </a:t>
            </a:r>
            <a:r>
              <a:rPr lang="en-US" altLang="zh-TW" sz="1800" b="0" i="0" u="none" strike="noStrike" dirty="0">
                <a:solidFill>
                  <a:srgbClr val="000000"/>
                </a:solidFill>
                <a:effectLst/>
                <a:latin typeface="Times New Roman" panose="02020603050405020304" pitchFamily="18" charset="0"/>
              </a:rPr>
              <a:t>pyCaret </a:t>
            </a:r>
            <a:r>
              <a:rPr lang="zh-TW" altLang="en-US" sz="1800" b="0" i="0" u="none" strike="noStrike" dirty="0">
                <a:solidFill>
                  <a:srgbClr val="000000"/>
                </a:solidFill>
                <a:effectLst/>
                <a:latin typeface="Times New Roman" panose="02020603050405020304" pitchFamily="18" charset="0"/>
              </a:rPr>
              <a:t>的自動化機器學習模型，他能夠一次訓練多個模型、並且一步驟完成超參數的優化</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marR="0" lvl="0" indent="0" algn="l" defTabSz="914400" rtl="0" eaLnBrk="1" fontAlgn="auto" latinLnBrk="0" hangingPunct="1">
              <a:lnSpc>
                <a:spcPct val="100000"/>
              </a:lnSpc>
              <a:spcBef>
                <a:spcPts val="1200"/>
              </a:spcBef>
              <a:spcAft>
                <a:spcPts val="1200"/>
              </a:spcAft>
              <a:buClr>
                <a:srgbClr val="000000"/>
              </a:buClr>
              <a:buSzPts val="1400"/>
              <a:buFont typeface="Arial"/>
              <a:buNone/>
              <a:tabLst/>
              <a:defRPr/>
            </a:pPr>
            <a:r>
              <a:rPr lang="zh-TW" altLang="en-US" sz="1800" b="0" i="0" u="none" strike="noStrike" dirty="0">
                <a:solidFill>
                  <a:srgbClr val="000000"/>
                </a:solidFill>
                <a:effectLst/>
                <a:latin typeface="Times New Roman" panose="02020603050405020304" pitchFamily="18" charset="0"/>
              </a:rPr>
              <a:t>我們將每一種演算法都試著代入特徵值及預測值去訓練模型</a:t>
            </a:r>
            <a:endParaRPr lang="en-US" altLang="zh-TW" sz="1800" b="0" i="0" u="none" strike="noStrike" dirty="0">
              <a:solidFill>
                <a:srgbClr val="000000"/>
              </a:solidFill>
              <a:effectLst/>
              <a:latin typeface="Times New Roman" panose="02020603050405020304" pitchFamily="18" charset="0"/>
            </a:endParaRPr>
          </a:p>
          <a:p>
            <a:pPr marL="139700" marR="0" lvl="0" indent="0" algn="l" defTabSz="914400" rtl="0" eaLnBrk="1" fontAlgn="auto" latinLnBrk="0" hangingPunct="1">
              <a:lnSpc>
                <a:spcPct val="100000"/>
              </a:lnSpc>
              <a:spcBef>
                <a:spcPts val="1200"/>
              </a:spcBef>
              <a:spcAft>
                <a:spcPts val="1200"/>
              </a:spcAft>
              <a:buClr>
                <a:srgbClr val="000000"/>
              </a:buClr>
              <a:buSzPts val="1400"/>
              <a:buFont typeface="Arial"/>
              <a:buNone/>
              <a:tabLst/>
              <a:defRPr/>
            </a:pPr>
            <a:r>
              <a:rPr lang="zh-TW" altLang="en-US" sz="1800" b="0" i="0" u="none" strike="noStrike" dirty="0">
                <a:solidFill>
                  <a:srgbClr val="000000"/>
                </a:solidFill>
                <a:effectLst/>
                <a:latin typeface="Times New Roman" panose="02020603050405020304" pitchFamily="18" charset="0"/>
              </a:rPr>
              <a:t>最終會選出一個在 </a:t>
            </a:r>
            <a:r>
              <a:rPr lang="en-US" altLang="zh-TW" sz="1800" b="0" i="0" u="none" strike="noStrike" dirty="0">
                <a:solidFill>
                  <a:srgbClr val="000000"/>
                </a:solidFill>
                <a:effectLst/>
                <a:latin typeface="Times New Roman" panose="02020603050405020304" pitchFamily="18" charset="0"/>
              </a:rPr>
              <a:t>Test Data</a:t>
            </a:r>
            <a:r>
              <a:rPr lang="zh-TW" altLang="en-US" sz="1800" b="0" i="0" u="none" strike="noStrike" dirty="0">
                <a:solidFill>
                  <a:srgbClr val="000000"/>
                </a:solidFill>
                <a:effectLst/>
                <a:latin typeface="Times New Roman" panose="02020603050405020304" pitchFamily="18" charset="0"/>
              </a:rPr>
              <a:t> 中預測效果最好的模型，進行最後一步驟的回測</a:t>
            </a:r>
            <a:endParaRPr lang="en-US" altLang="zh-TW" sz="1800" b="0" i="0" u="none" strike="noStrike" dirty="0">
              <a:solidFill>
                <a:srgbClr val="000000"/>
              </a:solidFill>
              <a:effectLst/>
              <a:latin typeface="Times New Roman" panose="02020603050405020304" pitchFamily="18" charset="0"/>
            </a:endParaRPr>
          </a:p>
        </p:txBody>
      </p:sp>
    </p:spTree>
    <p:extLst>
      <p:ext uri="{BB962C8B-B14F-4D97-AF65-F5344CB8AC3E}">
        <p14:creationId xmlns:p14="http://schemas.microsoft.com/office/powerpoint/2010/main" val="32787523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介紹完所有挑選基金的方法之後，就進入到最後一個章節了</a:t>
            </a:r>
            <a:endParaRPr lang="en-US" altLang="zh-TW" dirty="0"/>
          </a:p>
          <a:p>
            <a:pPr marL="0" lvl="0" indent="0" algn="l" rtl="0">
              <a:spcBef>
                <a:spcPts val="0"/>
              </a:spcBef>
              <a:spcAft>
                <a:spcPts val="0"/>
              </a:spcAft>
              <a:buNone/>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在這裡，我們會去評估所有策略的績效，根據不同的績效衡量指標，</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從每一個類別當中，挑選出最適用、績效最好的一個方法</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34682469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9"/>
        <p:cNvGrpSpPr/>
        <p:nvPr/>
      </p:nvGrpSpPr>
      <p:grpSpPr>
        <a:xfrm>
          <a:off x="0" y="0"/>
          <a:ext cx="0" cy="0"/>
          <a:chOff x="0" y="0"/>
          <a:chExt cx="0" cy="0"/>
        </a:xfrm>
      </p:grpSpPr>
      <p:sp>
        <p:nvSpPr>
          <p:cNvPr id="2330" name="Google Shape;2330;gc620bbb03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1" name="Google Shape;2331;gc620bbb03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首先，這裡是我們的績效衡量指標，是不是覺得挺眼熟的啊</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先幫我把焦點移到右下角的三個，</a:t>
            </a:r>
            <a:r>
              <a:rPr lang="en-US" altLang="zh-TW" dirty="0"/>
              <a:t>Sharp ratio 、Sortino </a:t>
            </a:r>
            <a:r>
              <a:rPr lang="en-US" altLang="zh-TW" dirty="0" err="1"/>
              <a:t>Ratio、Calmar</a:t>
            </a:r>
            <a:r>
              <a:rPr lang="en-US" altLang="zh-TW" dirty="0"/>
              <a:t> Ratio</a:t>
            </a:r>
            <a:r>
              <a:rPr lang="zh-TW" altLang="en-US" dirty="0"/>
              <a:t>，</a:t>
            </a:r>
            <a:endParaRPr lang="en-US" altLang="zh-TW" dirty="0"/>
          </a:p>
          <a:p>
            <a:pPr marL="0" lvl="0" indent="0" algn="l" rtl="0">
              <a:spcBef>
                <a:spcPts val="0"/>
              </a:spcBef>
              <a:spcAft>
                <a:spcPts val="0"/>
              </a:spcAft>
              <a:buNone/>
            </a:pPr>
            <a:r>
              <a:rPr lang="zh-TW" altLang="en-US" dirty="0"/>
              <a:t>它們除了作為特徵值的使用，預測未來報酬率的高低之外</a:t>
            </a:r>
            <a:endParaRPr lang="en-US" altLang="zh-TW" dirty="0"/>
          </a:p>
          <a:p>
            <a:pPr marL="0" lvl="0" indent="0" algn="l" rtl="0">
              <a:spcBef>
                <a:spcPts val="0"/>
              </a:spcBef>
              <a:spcAft>
                <a:spcPts val="0"/>
              </a:spcAft>
              <a:buNone/>
            </a:pPr>
            <a:r>
              <a:rPr lang="zh-TW" altLang="en-US" dirty="0"/>
              <a:t>也是投資人最常使用的績效指標，因為可以同時看出風險與報酬之間的關係</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關於數學公式可以參考這頁簡報，由於前面已經做過了簡單的說明，因此這邊就不再贅述</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前一部分實作挑選基金的方法之後，我們除了將結果統整成這八大指標，</a:t>
            </a:r>
            <a:endParaRPr lang="en-US" altLang="zh-TW" dirty="0"/>
          </a:p>
          <a:p>
            <a:pPr marL="0" lvl="0" indent="0" algn="l" rtl="0">
              <a:spcBef>
                <a:spcPts val="0"/>
              </a:spcBef>
              <a:spcAft>
                <a:spcPts val="0"/>
              </a:spcAft>
              <a:buNone/>
            </a:pPr>
            <a:r>
              <a:rPr lang="zh-TW" altLang="en-US" dirty="0"/>
              <a:t>也會畫出累積報酬率以及最大回撤的圖來觀察，因為他們單純又好懂</a:t>
            </a:r>
            <a:endParaRPr lang="en-US" altLang="zh-TW" dirty="0"/>
          </a:p>
          <a:p>
            <a:pPr marL="0" lvl="0" indent="0" algn="l" rtl="0">
              <a:spcBef>
                <a:spcPts val="0"/>
              </a:spcBef>
              <a:spcAft>
                <a:spcPts val="0"/>
              </a:spcAft>
              <a:buNone/>
            </a:pPr>
            <a:r>
              <a:rPr lang="zh-TW" altLang="en-US" dirty="0"/>
              <a:t>累積報酬率的圖越高表示賺得越多；最大回撤的圖越小表示賠得越少</a:t>
            </a:r>
            <a:endParaRPr lang="en-US" altLang="zh-TW" dirty="0"/>
          </a:p>
          <a:p>
            <a:pPr marL="0" lvl="0" indent="0" algn="l" rtl="0">
              <a:spcBef>
                <a:spcPts val="0"/>
              </a:spcBef>
              <a:spcAft>
                <a:spcPts val="0"/>
              </a:spcAft>
              <a:buNone/>
            </a:pPr>
            <a:r>
              <a:rPr lang="zh-TW" altLang="en-US" dirty="0"/>
              <a:t>待會看到我們的實作結果時，都可以看到這八個指標以及兩個圖表喔</a:t>
            </a:r>
            <a:endParaRPr lang="en-US" altLang="zh-TW" dirty="0"/>
          </a:p>
        </p:txBody>
      </p:sp>
    </p:spTree>
    <p:extLst>
      <p:ext uri="{BB962C8B-B14F-4D97-AF65-F5344CB8AC3E}">
        <p14:creationId xmlns:p14="http://schemas.microsoft.com/office/powerpoint/2010/main" val="36169689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最後，我們將回測的結果統整在一份</a:t>
            </a:r>
            <a:r>
              <a:rPr lang="en-US" altLang="zh-TW" dirty="0"/>
              <a:t>Excel</a:t>
            </a:r>
            <a:r>
              <a:rPr lang="zh-TW" altLang="en-US" dirty="0"/>
              <a:t>表，每個類別中都會跑出</a:t>
            </a:r>
            <a:r>
              <a:rPr lang="en-US" altLang="zh-TW" dirty="0"/>
              <a:t>11</a:t>
            </a:r>
            <a:r>
              <a:rPr lang="zh-TW" altLang="en-US" dirty="0"/>
              <a:t>種策略的回測結果</a:t>
            </a:r>
            <a:endParaRPr lang="en-US" altLang="zh-TW" dirty="0"/>
          </a:p>
          <a:p>
            <a:pPr marL="0" lvl="0" indent="0" algn="l" rtl="0">
              <a:spcBef>
                <a:spcPts val="0"/>
              </a:spcBef>
              <a:spcAft>
                <a:spcPts val="0"/>
              </a:spcAft>
              <a:buNone/>
            </a:pPr>
            <a:r>
              <a:rPr lang="zh-TW" altLang="en-US" dirty="0"/>
              <a:t>利用前一頁的績效衡量指標相互比較，在每一個類別 都挑選出累積報酬率以及夏普指數最高的一個方法，做為最終模型</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這個最終模型不一定是機器學習或是傳統法則，他們的表現其實平分秋色，大約有一半的類別適合機器學習、一半則適合傳統法則</a:t>
            </a:r>
            <a:endParaRPr lang="en-US" altLang="zh-TW" dirty="0"/>
          </a:p>
          <a:p>
            <a:pPr marL="0" lvl="0" indent="0" algn="l" rtl="0">
              <a:spcBef>
                <a:spcPts val="0"/>
              </a:spcBef>
              <a:spcAft>
                <a:spcPts val="0"/>
              </a:spcAft>
              <a:buNone/>
            </a:pPr>
            <a:r>
              <a:rPr lang="zh-TW" altLang="en-US" dirty="0"/>
              <a:t>我認為是因為機器學習仍有很多可以優化的空間，包含特徵值、特徵工程、超參數的調整等等</a:t>
            </a:r>
            <a:endParaRPr lang="en-US" altLang="zh-TW" dirty="0"/>
          </a:p>
          <a:p>
            <a:pPr marL="0" lvl="0" indent="0" algn="l" rtl="0">
              <a:spcBef>
                <a:spcPts val="0"/>
              </a:spcBef>
              <a:spcAft>
                <a:spcPts val="0"/>
              </a:spcAft>
              <a:buNone/>
            </a:pPr>
            <a:r>
              <a:rPr lang="zh-TW" altLang="en-US" dirty="0"/>
              <a:t>但從我們的研究發現，機器學習是具有很大潛力的</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接下來帶大家看其中一個類別的例子，我們會呈現給投資人哪些數據 以及未來可以應用的場景</a:t>
            </a:r>
            <a:endParaRPr lang="en-US" altLang="zh-TW" dirty="0"/>
          </a:p>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7619073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以股債混合型基金為例，根據最終統整的數據結果</a:t>
            </a:r>
            <a:endParaRPr lang="en-US" altLang="zh-TW" dirty="0"/>
          </a:p>
          <a:p>
            <a:pPr marL="0" lvl="0" indent="0" algn="l" rtl="0">
              <a:spcBef>
                <a:spcPts val="0"/>
              </a:spcBef>
              <a:spcAft>
                <a:spcPts val="0"/>
              </a:spcAft>
              <a:buNone/>
            </a:pPr>
            <a:r>
              <a:rPr lang="zh-TW" altLang="en-US" dirty="0"/>
              <a:t>我們選出來的策略是 機器學習作法二的</a:t>
            </a:r>
            <a:r>
              <a:rPr lang="en-US" altLang="zh-TW" dirty="0"/>
              <a:t> Ridge</a:t>
            </a:r>
            <a:r>
              <a:rPr lang="zh-TW" altLang="en-US" dirty="0"/>
              <a:t>迴歸模型</a:t>
            </a:r>
            <a:endParaRPr lang="en-US" altLang="zh-TW" dirty="0"/>
          </a:p>
          <a:p>
            <a:pPr marL="0" lvl="0" indent="0" algn="l" rtl="0">
              <a:spcBef>
                <a:spcPts val="0"/>
              </a:spcBef>
              <a:spcAft>
                <a:spcPts val="0"/>
              </a:spcAft>
              <a:buNone/>
            </a:pPr>
            <a:r>
              <a:rPr lang="zh-TW" altLang="en-US" dirty="0"/>
              <a:t>另外我們也計算出了該模型在</a:t>
            </a:r>
            <a:r>
              <a:rPr lang="en-US" altLang="zh-TW" dirty="0"/>
              <a:t>Test data</a:t>
            </a:r>
            <a:r>
              <a:rPr lang="zh-TW" altLang="en-US" dirty="0"/>
              <a:t>的均方誤差 為</a:t>
            </a:r>
            <a:r>
              <a:rPr lang="en-US" altLang="zh-TW" dirty="0"/>
              <a:t>0.0024</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接著看到這個最佳模型的績效回測結果</a:t>
            </a:r>
            <a:endParaRPr lang="en-US" altLang="zh-TW" dirty="0"/>
          </a:p>
          <a:p>
            <a:pPr marL="0" lvl="0" indent="0" algn="l" rtl="0">
              <a:spcBef>
                <a:spcPts val="0"/>
              </a:spcBef>
              <a:spcAft>
                <a:spcPts val="0"/>
              </a:spcAft>
              <a:buNone/>
            </a:pPr>
            <a:r>
              <a:rPr lang="zh-TW" altLang="en-US" dirty="0"/>
              <a:t>中間的圖是五檔基金和</a:t>
            </a:r>
            <a:r>
              <a:rPr lang="en-US" altLang="zh-TW" dirty="0"/>
              <a:t>Benchmark</a:t>
            </a:r>
            <a:r>
              <a:rPr lang="zh-TW" altLang="en-US" dirty="0"/>
              <a:t>的累積報酬率</a:t>
            </a:r>
            <a:endParaRPr lang="en-US" altLang="zh-TW" dirty="0"/>
          </a:p>
          <a:p>
            <a:pPr marL="0" lvl="0" indent="0" algn="l" rtl="0">
              <a:spcBef>
                <a:spcPts val="0"/>
              </a:spcBef>
              <a:spcAft>
                <a:spcPts val="0"/>
              </a:spcAft>
              <a:buNone/>
            </a:pPr>
            <a:r>
              <a:rPr lang="zh-TW" altLang="en-US" dirty="0"/>
              <a:t>可以看得出，它所選出的五檔基金 在期末的績效都比 </a:t>
            </a:r>
            <a:r>
              <a:rPr lang="en-US" altLang="zh-TW" dirty="0"/>
              <a:t>Benchmark </a:t>
            </a:r>
            <a:r>
              <a:rPr lang="zh-TW" altLang="en-US" dirty="0"/>
              <a:t>來得高</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右邊的回撤圖，也就是投資每檔基金時，可能面臨到的最大損失，也遠比</a:t>
            </a:r>
            <a:r>
              <a:rPr lang="en-US" altLang="zh-TW" dirty="0"/>
              <a:t>Benchmark</a:t>
            </a:r>
            <a:r>
              <a:rPr lang="zh-TW" altLang="en-US" dirty="0"/>
              <a:t>低許多</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上方呈現的是那八個績效衡量指標，也是給投資人參考的量化數據</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從中也能夠觀察到，五檔基金在各個衡量標準下 也都遠比</a:t>
            </a:r>
            <a:r>
              <a:rPr lang="en-US" altLang="zh-TW" dirty="0"/>
              <a:t>Benchmark</a:t>
            </a:r>
            <a:r>
              <a:rPr lang="zh-TW" altLang="en-US" dirty="0"/>
              <a:t>來得好</a:t>
            </a:r>
            <a:endParaRPr lang="en-US" altLang="zh-TW" dirty="0"/>
          </a:p>
          <a:p>
            <a:pPr marL="0" lvl="0" indent="0" algn="l" rtl="0">
              <a:spcBef>
                <a:spcPts val="0"/>
              </a:spcBef>
              <a:spcAft>
                <a:spcPts val="0"/>
              </a:spcAft>
              <a:buNone/>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因此我們認定，這個模型就是該類別中 挑選基金最好的一個方法</a:t>
            </a:r>
            <a:endParaRPr lang="en-US" altLang="zh-TW" dirty="0"/>
          </a:p>
        </p:txBody>
      </p:sp>
    </p:spTree>
    <p:extLst>
      <p:ext uri="{BB962C8B-B14F-4D97-AF65-F5344CB8AC3E}">
        <p14:creationId xmlns:p14="http://schemas.microsoft.com/office/powerpoint/2010/main" val="14386226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在未來，只要我們掌握了每一天的基金淨值，就可以幫助投資人挑選出 最適合投資的五檔基金</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由於我們的資料只取到</a:t>
            </a:r>
            <a:r>
              <a:rPr lang="en-US" altLang="zh-TW" dirty="0"/>
              <a:t>2021</a:t>
            </a:r>
            <a:r>
              <a:rPr lang="zh-TW" altLang="en-US" dirty="0"/>
              <a:t>年</a:t>
            </a:r>
            <a:r>
              <a:rPr lang="en-US" altLang="zh-TW" dirty="0"/>
              <a:t>3</a:t>
            </a:r>
            <a:r>
              <a:rPr lang="zh-TW" altLang="en-US" dirty="0"/>
              <a:t>月</a:t>
            </a:r>
            <a:r>
              <a:rPr lang="en-US" altLang="zh-TW" dirty="0"/>
              <a:t>31</a:t>
            </a:r>
            <a:r>
              <a:rPr lang="zh-TW" altLang="en-US" dirty="0"/>
              <a:t>號，因此以這一天為例，</a:t>
            </a:r>
            <a:endParaRPr lang="en-US" altLang="zh-TW" dirty="0"/>
          </a:p>
          <a:p>
            <a:pPr marL="0" lvl="0" indent="0" algn="l" rtl="0">
              <a:spcBef>
                <a:spcPts val="0"/>
              </a:spcBef>
              <a:spcAft>
                <a:spcPts val="0"/>
              </a:spcAft>
              <a:buNone/>
            </a:pPr>
            <a:r>
              <a:rPr lang="zh-TW" altLang="en-US" dirty="0"/>
              <a:t>我們把淨值轉換成特徵值 丟入</a:t>
            </a:r>
            <a:r>
              <a:rPr lang="en-US" altLang="zh-TW" dirty="0"/>
              <a:t>Ridge</a:t>
            </a:r>
            <a:r>
              <a:rPr lang="zh-TW" altLang="en-US" dirty="0"/>
              <a:t>迴歸模型後</a:t>
            </a:r>
            <a:endParaRPr lang="en-US" altLang="zh-TW" dirty="0"/>
          </a:p>
          <a:p>
            <a:pPr marL="0" lvl="0" indent="0" algn="l" rtl="0">
              <a:spcBef>
                <a:spcPts val="0"/>
              </a:spcBef>
              <a:spcAft>
                <a:spcPts val="0"/>
              </a:spcAft>
              <a:buNone/>
            </a:pPr>
            <a:r>
              <a:rPr lang="zh-TW" altLang="en-US" dirty="0"/>
              <a:t>他就會推薦給適合股債混合型基金的顧客群，這五檔基金作為配置的標的</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另外</a:t>
            </a:r>
            <a:r>
              <a:rPr lang="en-US" altLang="zh-TW" dirty="0"/>
              <a:t>11</a:t>
            </a:r>
            <a:r>
              <a:rPr lang="zh-TW" altLang="en-US" dirty="0"/>
              <a:t>個類別也是相同的概念，我們都可以輕易的從眾多的基金標的中，挑選潛在獲利能力最好的五檔基金</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接著，大家或許會有點很好奇，我們挑出來的這五檔假如在</a:t>
            </a:r>
            <a:r>
              <a:rPr lang="en-US" altLang="zh-TW" dirty="0"/>
              <a:t>2021</a:t>
            </a:r>
            <a:r>
              <a:rPr lang="zh-TW" altLang="en-US" dirty="0"/>
              <a:t>年</a:t>
            </a:r>
            <a:r>
              <a:rPr lang="en-US" altLang="zh-TW" dirty="0"/>
              <a:t>3</a:t>
            </a:r>
            <a:r>
              <a:rPr lang="zh-TW" altLang="en-US" dirty="0"/>
              <a:t>月</a:t>
            </a:r>
            <a:r>
              <a:rPr lang="en-US" altLang="zh-TW" dirty="0"/>
              <a:t>31</a:t>
            </a:r>
            <a:r>
              <a:rPr lang="zh-TW" altLang="en-US" dirty="0"/>
              <a:t>號真的買入的話，最近的表現如何</a:t>
            </a:r>
            <a:endParaRPr lang="en-US" altLang="zh-TW" dirty="0"/>
          </a:p>
          <a:p>
            <a:pPr marL="0" lvl="0" indent="0" algn="l" rtl="0">
              <a:spcBef>
                <a:spcPts val="0"/>
              </a:spcBef>
              <a:spcAft>
                <a:spcPts val="0"/>
              </a:spcAft>
              <a:buNone/>
            </a:pPr>
            <a:r>
              <a:rPr lang="zh-TW" altLang="en-US" dirty="0"/>
              <a:t>雖然我們做的策略都是以長期投資為目標，但仍然可以觀察一下，這五檔基金近期的表現</a:t>
            </a:r>
            <a:endParaRPr lang="en-US" altLang="zh-TW" dirty="0"/>
          </a:p>
        </p:txBody>
      </p:sp>
    </p:spTree>
    <p:extLst>
      <p:ext uri="{BB962C8B-B14F-4D97-AF65-F5344CB8AC3E}">
        <p14:creationId xmlns:p14="http://schemas.microsoft.com/office/powerpoint/2010/main" val="4254006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3"/>
        <p:cNvGrpSpPr/>
        <p:nvPr/>
      </p:nvGrpSpPr>
      <p:grpSpPr>
        <a:xfrm>
          <a:off x="0" y="0"/>
          <a:ext cx="0" cy="0"/>
          <a:chOff x="0" y="0"/>
          <a:chExt cx="0" cy="0"/>
        </a:xfrm>
      </p:grpSpPr>
      <p:sp>
        <p:nvSpPr>
          <p:cNvPr id="2414" name="Google Shape;2414;gc620bbb036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5" name="Google Shape;2415;gc620bbb036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這是我們的的團隊成員，有來自東吳大學的江祐宏、張軒羽，以及來自台灣大學的李瑀晨、楊詠淇</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我是這組的組長 江祐宏</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快速的讓大家參考一下</a:t>
            </a:r>
            <a:endParaRPr lang="en-US" altLang="zh-TW" dirty="0"/>
          </a:p>
          <a:p>
            <a:pPr marL="0" lvl="0" indent="0" algn="l" rtl="0">
              <a:spcBef>
                <a:spcPts val="0"/>
              </a:spcBef>
              <a:spcAft>
                <a:spcPts val="0"/>
              </a:spcAft>
              <a:buNone/>
            </a:pPr>
            <a:r>
              <a:rPr lang="zh-TW" altLang="en-US" dirty="0"/>
              <a:t>右上角紅色的線是切割出</a:t>
            </a:r>
            <a:r>
              <a:rPr lang="en-US" altLang="zh-TW" dirty="0"/>
              <a:t>4</a:t>
            </a:r>
            <a:r>
              <a:rPr lang="zh-TW" altLang="en-US" dirty="0"/>
              <a:t>月初到近期以來的投資績效</a:t>
            </a:r>
            <a:endParaRPr lang="en-US" altLang="zh-TW" dirty="0"/>
          </a:p>
          <a:p>
            <a:pPr marL="0" lvl="0" indent="0" algn="l" rtl="0">
              <a:spcBef>
                <a:spcPts val="0"/>
              </a:spcBef>
              <a:spcAft>
                <a:spcPts val="0"/>
              </a:spcAft>
              <a:buNone/>
            </a:pPr>
            <a:r>
              <a:rPr lang="zh-TW" altLang="en-US" dirty="0"/>
              <a:t>或是看我圈起來的部分，這三個月和基準指數的比較</a:t>
            </a:r>
            <a:endParaRPr lang="en-US" altLang="zh-TW" dirty="0"/>
          </a:p>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4898528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40691468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19859065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14127597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9113941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39700" indent="0">
              <a:buNone/>
            </a:pPr>
            <a:r>
              <a:rPr lang="zh-TW" altLang="en-US" dirty="0"/>
              <a:t>最後，這是我們</a:t>
            </a:r>
            <a:r>
              <a:rPr lang="en-US" altLang="zh-TW" dirty="0"/>
              <a:t>12</a:t>
            </a:r>
            <a:r>
              <a:rPr lang="zh-TW" altLang="en-US" dirty="0"/>
              <a:t>個基金類別的結果總覽，顯示出每一個類型下最適合的一個策略</a:t>
            </a:r>
            <a:endParaRPr lang="en-US" altLang="zh-TW" dirty="0"/>
          </a:p>
          <a:p>
            <a:pPr marL="139700" indent="0">
              <a:buNone/>
            </a:pPr>
            <a:r>
              <a:rPr lang="zh-TW" altLang="en-US" dirty="0"/>
              <a:t>並且呈現該策略挑選出的基金平均報酬與</a:t>
            </a:r>
            <a:r>
              <a:rPr lang="en-US" altLang="zh-TW" dirty="0"/>
              <a:t>benchmark</a:t>
            </a:r>
            <a:r>
              <a:rPr lang="zh-TW" altLang="en-US" dirty="0"/>
              <a:t>的報酬</a:t>
            </a:r>
            <a:endParaRPr lang="en-US" altLang="zh-TW" dirty="0"/>
          </a:p>
          <a:p>
            <a:pPr marL="139700" indent="0">
              <a:buNone/>
            </a:pPr>
            <a:endParaRPr lang="en-US" altLang="zh-TW" dirty="0"/>
          </a:p>
          <a:p>
            <a:pPr marL="139700" indent="0">
              <a:buNone/>
            </a:pPr>
            <a:r>
              <a:rPr lang="zh-TW" altLang="en-US" dirty="0"/>
              <a:t>後面</a:t>
            </a:r>
            <a:r>
              <a:rPr lang="en-US" altLang="zh-TW" dirty="0"/>
              <a:t>12</a:t>
            </a:r>
            <a:r>
              <a:rPr lang="zh-TW" altLang="en-US" dirty="0"/>
              <a:t>頁的簡報有各類型基金專案結果詳細的呈現，供大家參考</a:t>
            </a:r>
          </a:p>
        </p:txBody>
      </p:sp>
    </p:spTree>
    <p:extLst>
      <p:ext uri="{BB962C8B-B14F-4D97-AF65-F5344CB8AC3E}">
        <p14:creationId xmlns:p14="http://schemas.microsoft.com/office/powerpoint/2010/main" val="22147885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5189182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350508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41196406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3997729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那就開始我們今天的分享吧！</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在購買基金的時候，很多人往往不知道該從何下手，因為基金的項目和種類實在太多了</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因此，有了 </a:t>
            </a:r>
            <a:r>
              <a:rPr lang="en-US" altLang="zh-TW" dirty="0"/>
              <a:t>4433</a:t>
            </a:r>
            <a:r>
              <a:rPr lang="zh-TW" altLang="en-US" dirty="0"/>
              <a:t> 等篩選基金的法則，但是這些方法是否真的能幫我們挑到好基金，又是一個很大的疑問</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隨著科技的發達、人工智慧的出現讓我們對於投資有了更多不同的選擇</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我們希望透過人工智慧的方式從過往的資料找出規律並分析，為所有的投資人挑選出最理想的基金</a:t>
            </a:r>
          </a:p>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9836125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31847835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068467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12366342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737043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7686934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12376870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32774918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以上就是我們做出來 每一個類別的最佳模型與回測結果</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我們將所有研究成果</a:t>
            </a:r>
            <a:r>
              <a:rPr lang="zh-TW" altLang="en-US" dirty="0"/>
              <a:t> </a:t>
            </a:r>
            <a:r>
              <a:rPr lang="en-US" altLang="zh-TW" dirty="0"/>
              <a:t>包含Excel整合的最終資訊</a:t>
            </a:r>
            <a:r>
              <a:rPr lang="zh-TW" altLang="en-US" dirty="0"/>
              <a:t> </a:t>
            </a:r>
            <a:r>
              <a:rPr lang="en-US" altLang="zh-TW" dirty="0"/>
              <a:t>、</a:t>
            </a:r>
            <a:r>
              <a:rPr lang="en-US" altLang="zh-TW" dirty="0" err="1"/>
              <a:t>相關程式碼</a:t>
            </a:r>
            <a:r>
              <a:rPr lang="zh-TW" altLang="en-US" dirty="0"/>
              <a:t> 都會放在</a:t>
            </a:r>
            <a:r>
              <a:rPr lang="en-US" altLang="zh-TW" dirty="0"/>
              <a:t>GitHub</a:t>
            </a:r>
            <a:r>
              <a:rPr lang="zh-TW" altLang="en-US" dirty="0"/>
              <a:t>中供大家參閱</a:t>
            </a:r>
            <a:endParaRPr lang="en-US" altLang="zh-TW" dirty="0"/>
          </a:p>
          <a:p>
            <a:pPr marL="0" lvl="0" indent="0" algn="l" rtl="0">
              <a:spcBef>
                <a:spcPts val="0"/>
              </a:spcBef>
              <a:spcAft>
                <a:spcPts val="0"/>
              </a:spcAft>
              <a:buNone/>
            </a:pPr>
            <a:r>
              <a:rPr lang="zh-TW" altLang="en-US" dirty="0"/>
              <a:t>期待我們的專案能夠持續優化，未來能夠挑選出更穩定、獲利更好的基金</a:t>
            </a:r>
            <a:endParaRPr lang="en-US" altLang="zh-TW" dirty="0"/>
          </a:p>
        </p:txBody>
      </p:sp>
    </p:spTree>
    <p:extLst>
      <p:ext uri="{BB962C8B-B14F-4D97-AF65-F5344CB8AC3E}">
        <p14:creationId xmlns:p14="http://schemas.microsoft.com/office/powerpoint/2010/main" val="28806761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上班族或許很忙，知道投資的重要性卻沒時間深入研究；小資族很想累積第一桶金，卻很難做到累積資產</a:t>
            </a:r>
            <a:endParaRPr lang="en-US" dirty="0"/>
          </a:p>
          <a:p>
            <a:pPr marL="0" lvl="0" indent="0" algn="l" rtl="0">
              <a:spcBef>
                <a:spcPts val="0"/>
              </a:spcBef>
              <a:spcAft>
                <a:spcPts val="0"/>
              </a:spcAft>
              <a:buNone/>
            </a:pPr>
            <a:r>
              <a:rPr lang="zh-TW" altLang="en-US" dirty="0"/>
              <a:t>在茫茫的投資大海中，策略的選擇是致勝關鍵，</a:t>
            </a:r>
            <a:endParaRPr lang="en-US" altLang="zh-TW" dirty="0"/>
          </a:p>
          <a:p>
            <a:pPr marL="0" lvl="0" indent="0" algn="l" rtl="0">
              <a:spcBef>
                <a:spcPts val="0"/>
              </a:spcBef>
              <a:spcAft>
                <a:spcPts val="0"/>
              </a:spcAft>
              <a:buNone/>
            </a:pPr>
            <a:r>
              <a:rPr lang="zh-TW" altLang="en-US" dirty="0"/>
              <a:t>掌握投資標的 適合的策略模型，</a:t>
            </a:r>
            <a:endParaRPr lang="en-US" altLang="zh-TW" dirty="0"/>
          </a:p>
          <a:p>
            <a:pPr marL="0" lvl="0" indent="0" algn="l" rtl="0">
              <a:spcBef>
                <a:spcPts val="0"/>
              </a:spcBef>
              <a:spcAft>
                <a:spcPts val="0"/>
              </a:spcAft>
              <a:buNone/>
            </a:pPr>
            <a:r>
              <a:rPr lang="zh-TW" altLang="en-US" dirty="0"/>
              <a:t>方能為自己創造茫茫大海中的一盞明燈。</a:t>
            </a:r>
            <a:endParaRPr lang="en-US" altLang="zh-TW" dirty="0"/>
          </a:p>
          <a:p>
            <a:pPr marL="0" lvl="0" indent="0" algn="l" rtl="0">
              <a:spcBef>
                <a:spcPts val="0"/>
              </a:spcBef>
              <a:spcAft>
                <a:spcPts val="0"/>
              </a:spcAft>
              <a:buNone/>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我們的報告就此結束，謝謝大家的聆聽</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最後特別感謝周尚民經理、永豐金的同仁以及戴天時老師在這段期間的給予我們的指導以及協助。</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謝謝大家</a:t>
            </a:r>
            <a:endParaRPr lang="en-US" altLang="zh-TW"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先來帶大家來看我們的專案成果</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我們將所有基金分成了十二個類別</a:t>
            </a:r>
            <a:endParaRPr lang="en-US" altLang="zh-TW" dirty="0"/>
          </a:p>
          <a:p>
            <a:pPr marL="0" lvl="0" indent="0" algn="l" rtl="0">
              <a:spcBef>
                <a:spcPts val="0"/>
              </a:spcBef>
              <a:spcAft>
                <a:spcPts val="0"/>
              </a:spcAft>
              <a:buNone/>
            </a:pPr>
            <a:r>
              <a:rPr lang="zh-TW" altLang="en-US" dirty="0"/>
              <a:t>再用各種不同的演算法模型、或是傳統法則，從每一個類別中 都挑選出績效最好的一個實作方法，並且和該類別的平均作比較</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圖中有一條咖啡色的線叫做</a:t>
            </a:r>
            <a:r>
              <a:rPr lang="en-US" altLang="zh-TW" dirty="0"/>
              <a:t>Benchmark</a:t>
            </a:r>
            <a:r>
              <a:rPr lang="zh-TW" altLang="en-US" dirty="0"/>
              <a:t>，指的就是該類基金的平均績效</a:t>
            </a:r>
            <a:endParaRPr lang="en-US" altLang="zh-TW" dirty="0"/>
          </a:p>
          <a:p>
            <a:pPr marL="0" lvl="0" indent="0" algn="l" rtl="0">
              <a:spcBef>
                <a:spcPts val="0"/>
              </a:spcBef>
              <a:spcAft>
                <a:spcPts val="0"/>
              </a:spcAft>
              <a:buNone/>
            </a:pPr>
            <a:r>
              <a:rPr lang="zh-TW" altLang="en-US" dirty="0"/>
              <a:t>以股債混合型基金為例，可以發現，使用機器學習挑選出的五檔基金，績效都超越咖啡色的</a:t>
            </a:r>
            <a:r>
              <a:rPr lang="en-US" altLang="zh-TW" dirty="0"/>
              <a:t>Benchmark</a:t>
            </a:r>
            <a:r>
              <a:rPr lang="zh-TW" altLang="en-US" dirty="0"/>
              <a:t>，平均的報酬也高於傳統法則的挑選</a:t>
            </a:r>
            <a:endParaRPr lang="en-US" altLang="zh-TW" dirty="0"/>
          </a:p>
          <a:p>
            <a:pPr marL="0" lvl="0" indent="0" algn="l" rtl="0">
              <a:spcBef>
                <a:spcPts val="0"/>
              </a:spcBef>
              <a:spcAft>
                <a:spcPts val="0"/>
              </a:spcAft>
              <a:buNone/>
            </a:pPr>
            <a:r>
              <a:rPr lang="zh-TW" altLang="en-US" dirty="0"/>
              <a:t>這也證明了人工智慧在挑選基金的可行性與潛力</a:t>
            </a:r>
            <a:endParaRPr lang="en-US" altLang="zh-TW" dirty="0"/>
          </a:p>
          <a:p>
            <a:pPr marL="0" lvl="0" indent="0" algn="l" rtl="0">
              <a:spcBef>
                <a:spcPts val="0"/>
              </a:spcBef>
              <a:spcAft>
                <a:spcPts val="0"/>
              </a:spcAft>
              <a:buNone/>
            </a:pPr>
            <a:r>
              <a:rPr lang="zh-TW" altLang="en-US" dirty="0"/>
              <a:t>我們希望這些方法能夠持續運作到未來，隨時都幫助投資人選到最好的基金標的</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那接下來，就來帶大家看我們詳細的專案過程、以及專案成果吧！</a:t>
            </a:r>
            <a:endParaRPr lang="en-US" altLang="zh-TW"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這是我們今天要分享的內容，主要分成這三個部分</a:t>
            </a:r>
            <a:endParaRPr lang="en-US" altLang="zh-TW"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第一個部分是資料的前處理</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0"/>
        <p:cNvGrpSpPr/>
        <p:nvPr/>
      </p:nvGrpSpPr>
      <p:grpSpPr>
        <a:xfrm>
          <a:off x="0" y="0"/>
          <a:ext cx="0" cy="0"/>
          <a:chOff x="0" y="0"/>
          <a:chExt cx="0" cy="0"/>
        </a:xfrm>
      </p:grpSpPr>
      <p:sp>
        <p:nvSpPr>
          <p:cNvPr id="2291" name="Google Shape;2291;gc620bbb036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2" name="Google Shape;2292;gc620bbb036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起初，我們拿到的資料，並不是直接就可以使用的</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我們先將</a:t>
            </a:r>
            <a:r>
              <a:rPr lang="en-US" altLang="zh-TW" dirty="0"/>
              <a:t>raw data</a:t>
            </a:r>
            <a:r>
              <a:rPr lang="zh-TW" altLang="en-US" dirty="0"/>
              <a:t>整理成以日期為列、基金代碼為行的表格形式</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並將淨值都轉換成當時匯率下的新台幣</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最後再用多次的運算 刪除含有缺漏值的樣本，讓這個表格變得乾淨又容易分析</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整理完畢後，我們依照基金各自的特性做一個分類</a:t>
            </a:r>
            <a:endParaRPr lang="en-US" altLang="zh-TW" dirty="0"/>
          </a:p>
          <a:p>
            <a:pPr marL="0" lvl="0" indent="0" algn="l" rtl="0">
              <a:spcBef>
                <a:spcPts val="0"/>
              </a:spcBef>
              <a:spcAft>
                <a:spcPts val="0"/>
              </a:spcAft>
              <a:buNone/>
            </a:pPr>
            <a:endParaRPr lang="zh-TW"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39700" indent="0">
              <a:buNone/>
            </a:pPr>
            <a:r>
              <a:rPr lang="zh-TW" altLang="en-US" dirty="0"/>
              <a:t>我們認為，不同類別的基金有不同的特性</a:t>
            </a:r>
            <a:endParaRPr lang="en-US" altLang="zh-TW" dirty="0"/>
          </a:p>
          <a:p>
            <a:pPr marL="139700" indent="0">
              <a:buNone/>
            </a:pPr>
            <a:r>
              <a:rPr lang="zh-TW" altLang="en-US" dirty="0"/>
              <a:t>例如：投資級債券的波動就一定比股票型來的低</a:t>
            </a:r>
            <a:endParaRPr lang="en-US" altLang="zh-TW" dirty="0"/>
          </a:p>
          <a:p>
            <a:pPr marL="139700" indent="0">
              <a:buNone/>
            </a:pPr>
            <a:r>
              <a:rPr lang="zh-TW" altLang="en-US" dirty="0"/>
              <a:t>不同地區 或產業可能也會因為不同的因素影響價格的走勢</a:t>
            </a:r>
            <a:endParaRPr lang="en-US" altLang="zh-TW" dirty="0"/>
          </a:p>
          <a:p>
            <a:pPr marL="139700" indent="0">
              <a:buNone/>
            </a:pPr>
            <a:endParaRPr lang="en-US" altLang="zh-TW" dirty="0"/>
          </a:p>
          <a:p>
            <a:pPr marL="139700" indent="0">
              <a:buNone/>
            </a:pPr>
            <a:r>
              <a:rPr lang="zh-TW" altLang="en-US" dirty="0"/>
              <a:t>為了讓接著的分析做得更加精準，我們將基金分類成中國科技型、股債混合型等 </a:t>
            </a:r>
            <a:r>
              <a:rPr lang="en-US" altLang="zh-TW" dirty="0"/>
              <a:t>12</a:t>
            </a:r>
            <a:r>
              <a:rPr lang="zh-TW" altLang="en-US" dirty="0"/>
              <a:t>個類別</a:t>
            </a:r>
            <a:endParaRPr lang="en-US" altLang="zh-TW" dirty="0"/>
          </a:p>
        </p:txBody>
      </p:sp>
    </p:spTree>
    <p:extLst>
      <p:ext uri="{BB962C8B-B14F-4D97-AF65-F5344CB8AC3E}">
        <p14:creationId xmlns:p14="http://schemas.microsoft.com/office/powerpoint/2010/main" val="935408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zh-TW" altLang="zh-TW" sz="1100" b="0" i="0" u="none" strike="noStrike" cap="none" dirty="0">
                <a:solidFill>
                  <a:srgbClr val="000000"/>
                </a:solidFill>
                <a:effectLst/>
                <a:latin typeface="Arial"/>
                <a:ea typeface="Arial"/>
                <a:cs typeface="Arial"/>
                <a:sym typeface="Arial"/>
              </a:rPr>
              <a:t>第二部分是挑選基金的策略</a:t>
            </a:r>
            <a:r>
              <a:rPr lang="zh-TW" altLang="en-US" sz="1100" b="0" i="0" u="none" strike="noStrike" cap="none" dirty="0">
                <a:solidFill>
                  <a:srgbClr val="000000"/>
                </a:solidFill>
                <a:effectLst/>
                <a:latin typeface="Arial"/>
                <a:ea typeface="Arial"/>
                <a:cs typeface="Arial"/>
                <a:sym typeface="Arial"/>
              </a:rPr>
              <a:t>，</a:t>
            </a:r>
            <a:endParaRPr lang="en-US" altLang="zh-TW" sz="1100" b="0" i="0" u="none" strike="noStrike" cap="none" dirty="0">
              <a:solidFill>
                <a:srgbClr val="000000"/>
              </a:solidFill>
              <a:effectLst/>
              <a:latin typeface="Arial"/>
              <a:ea typeface="Arial"/>
              <a:cs typeface="Arial"/>
              <a:sym typeface="Arial"/>
            </a:endParaRPr>
          </a:p>
          <a:p>
            <a:pPr marL="139700" indent="0">
              <a:buNone/>
            </a:pPr>
            <a:endParaRPr lang="en-US" altLang="zh-TW" sz="1100" b="0" i="0" u="none" strike="noStrike" cap="none" dirty="0">
              <a:solidFill>
                <a:srgbClr val="000000"/>
              </a:solidFill>
              <a:effectLst/>
              <a:latin typeface="Arial"/>
              <a:ea typeface="Arial"/>
              <a:cs typeface="Arial"/>
              <a:sym typeface="Arial"/>
            </a:endParaRPr>
          </a:p>
          <a:p>
            <a:pPr marL="139700" indent="0">
              <a:buNone/>
            </a:pPr>
            <a:r>
              <a:rPr lang="zh-TW" altLang="zh-TW" sz="1100" b="0" i="0" u="none" strike="noStrike" cap="none" dirty="0">
                <a:solidFill>
                  <a:srgbClr val="000000"/>
                </a:solidFill>
                <a:effectLst/>
                <a:latin typeface="Arial"/>
                <a:ea typeface="Arial"/>
                <a:cs typeface="Arial"/>
                <a:sym typeface="Arial"/>
              </a:rPr>
              <a:t>我們使用</a:t>
            </a:r>
            <a:r>
              <a:rPr lang="zh-TW" altLang="en-US" sz="1100" b="0" i="0" u="none" strike="noStrike" cap="none" dirty="0">
                <a:solidFill>
                  <a:srgbClr val="000000"/>
                </a:solidFill>
                <a:effectLst/>
                <a:latin typeface="Arial"/>
                <a:ea typeface="Arial"/>
                <a:cs typeface="Arial"/>
                <a:sym typeface="Arial"/>
              </a:rPr>
              <a:t>了兩種方法，分別是 過往投資人會參考的傳統法則，以及近年正火紅的機器學習</a:t>
            </a:r>
            <a:endParaRPr lang="zh-TW" altLang="zh-TW" sz="1100" b="0" i="0" u="none" strike="noStrike" cap="none" dirty="0">
              <a:solidFill>
                <a:srgbClr val="000000"/>
              </a:solidFill>
              <a:effectLst/>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 name="Google Shape;14;p3"/>
          <p:cNvSpPr txBox="1">
            <a:spLocks noGrp="1"/>
          </p:cNvSpPr>
          <p:nvPr>
            <p:ph type="subTitle" idx="1"/>
          </p:nvPr>
        </p:nvSpPr>
        <p:spPr>
          <a:xfrm>
            <a:off x="1085850" y="3287726"/>
            <a:ext cx="4676700" cy="383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5" name="Google Shape;15;p3"/>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3" name="Google Shape;23;p5"/>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6" name="Google Shape;26;p5"/>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55600">
              <a:spcBef>
                <a:spcPts val="600"/>
              </a:spcBef>
              <a:spcAft>
                <a:spcPts val="0"/>
              </a:spcAft>
              <a:buSzPts val="2000"/>
              <a:buChar char="▹"/>
              <a:defRPr/>
            </a:lvl4pPr>
            <a:lvl5pPr marL="2286000" lvl="4" indent="-355600">
              <a:spcBef>
                <a:spcPts val="600"/>
              </a:spcBef>
              <a:spcAft>
                <a:spcPts val="0"/>
              </a:spcAft>
              <a:buSzPts val="2000"/>
              <a:buChar char="▹"/>
              <a:defRPr/>
            </a:lvl5pPr>
            <a:lvl6pPr marL="2743200" lvl="5" indent="-355600">
              <a:spcBef>
                <a:spcPts val="600"/>
              </a:spcBef>
              <a:spcAft>
                <a:spcPts val="0"/>
              </a:spcAft>
              <a:buSzPts val="2000"/>
              <a:buChar char="▹"/>
              <a:defRPr/>
            </a:lvl6pPr>
            <a:lvl7pPr marL="3200400" lvl="6" indent="-355600">
              <a:spcBef>
                <a:spcPts val="600"/>
              </a:spcBef>
              <a:spcAft>
                <a:spcPts val="0"/>
              </a:spcAft>
              <a:buSzPts val="2000"/>
              <a:buChar char="▹"/>
              <a:defRPr/>
            </a:lvl7pPr>
            <a:lvl8pPr marL="3657600" lvl="7" indent="-355600">
              <a:spcBef>
                <a:spcPts val="600"/>
              </a:spcBef>
              <a:spcAft>
                <a:spcPts val="0"/>
              </a:spcAft>
              <a:buSzPts val="2000"/>
              <a:buChar char="▹"/>
              <a:defRPr/>
            </a:lvl8pPr>
            <a:lvl9pPr marL="4114800" lvl="8" indent="-355600">
              <a:spcBef>
                <a:spcPts val="600"/>
              </a:spcBef>
              <a:spcAft>
                <a:spcPts val="0"/>
              </a:spcAft>
              <a:buSzPts val="2000"/>
              <a:buChar char="▹"/>
              <a:defRPr/>
            </a:lvl9pPr>
          </a:lstStyle>
          <a:p>
            <a:endParaRPr/>
          </a:p>
        </p:txBody>
      </p:sp>
      <p:sp>
        <p:nvSpPr>
          <p:cNvPr id="27" name="Google Shape;27;p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29" name="Google Shape;29;p6"/>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6"/>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4" name="Google Shape;34;p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8"/>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7" name="Google Shape;47;p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Quote">
    <p:bg>
      <p:bgPr>
        <a:gradFill>
          <a:gsLst>
            <a:gs pos="0">
              <a:schemeClr val="accent1"/>
            </a:gs>
            <a:gs pos="50000">
              <a:schemeClr val="accent1"/>
            </a:gs>
            <a:gs pos="100000">
              <a:schemeClr val="accent2"/>
            </a:gs>
          </a:gsLst>
          <a:lin ang="16200038" scaled="0"/>
        </a:gradFill>
        <a:effectLst/>
      </p:bgPr>
    </p:bg>
    <p:spTree>
      <p:nvGrpSpPr>
        <p:cNvPr id="1" name="Shape 16"/>
        <p:cNvGrpSpPr/>
        <p:nvPr/>
      </p:nvGrpSpPr>
      <p:grpSpPr>
        <a:xfrm>
          <a:off x="0" y="0"/>
          <a:ext cx="0" cy="0"/>
          <a:chOff x="0" y="0"/>
          <a:chExt cx="0" cy="0"/>
        </a:xfrm>
      </p:grpSpPr>
      <p:sp>
        <p:nvSpPr>
          <p:cNvPr id="17" name="Google Shape;17;p4"/>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rot="5400000">
            <a:off x="-303375" y="927405"/>
            <a:ext cx="1416300" cy="8097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1039050" y="1028325"/>
            <a:ext cx="4742700" cy="3579900"/>
          </a:xfrm>
          <a:prstGeom prst="rect">
            <a:avLst/>
          </a:prstGeom>
        </p:spPr>
        <p:txBody>
          <a:bodyPr spcFirstLastPara="1" wrap="square" lIns="0" tIns="0" rIns="0" bIns="0" anchor="t" anchorCtr="0">
            <a:noAutofit/>
          </a:bodyPr>
          <a:lstStyle>
            <a:lvl1pPr marL="457200" lvl="0" indent="-431800" rtl="0">
              <a:spcBef>
                <a:spcPts val="600"/>
              </a:spcBef>
              <a:spcAft>
                <a:spcPts val="0"/>
              </a:spcAft>
              <a:buClr>
                <a:schemeClr val="lt1"/>
              </a:buClr>
              <a:buSzPts val="3200"/>
              <a:buChar char="▸"/>
              <a:defRPr sz="3200">
                <a:solidFill>
                  <a:schemeClr val="lt1"/>
                </a:solidFill>
              </a:defRPr>
            </a:lvl1pPr>
            <a:lvl2pPr marL="914400" lvl="1" indent="-431800" rtl="0">
              <a:spcBef>
                <a:spcPts val="600"/>
              </a:spcBef>
              <a:spcAft>
                <a:spcPts val="0"/>
              </a:spcAft>
              <a:buClr>
                <a:schemeClr val="lt1"/>
              </a:buClr>
              <a:buSzPts val="3200"/>
              <a:buChar char="▹"/>
              <a:defRPr sz="3200">
                <a:solidFill>
                  <a:schemeClr val="lt1"/>
                </a:solidFill>
              </a:defRPr>
            </a:lvl2pPr>
            <a:lvl3pPr marL="1371600" lvl="2" indent="-431800" rtl="0">
              <a:spcBef>
                <a:spcPts val="600"/>
              </a:spcBef>
              <a:spcAft>
                <a:spcPts val="0"/>
              </a:spcAft>
              <a:buClr>
                <a:schemeClr val="lt1"/>
              </a:buClr>
              <a:buSzPts val="3200"/>
              <a:buChar char="▹"/>
              <a:defRPr sz="3200">
                <a:solidFill>
                  <a:schemeClr val="lt1"/>
                </a:solidFill>
              </a:defRPr>
            </a:lvl3pPr>
            <a:lvl4pPr marL="1828800" lvl="3" indent="-431800" rtl="0">
              <a:spcBef>
                <a:spcPts val="600"/>
              </a:spcBef>
              <a:spcAft>
                <a:spcPts val="0"/>
              </a:spcAft>
              <a:buClr>
                <a:schemeClr val="lt1"/>
              </a:buClr>
              <a:buSzPts val="3200"/>
              <a:buChar char="▹"/>
              <a:defRPr sz="3200">
                <a:solidFill>
                  <a:schemeClr val="lt1"/>
                </a:solidFill>
              </a:defRPr>
            </a:lvl4pPr>
            <a:lvl5pPr marL="2286000" lvl="4" indent="-431800" rtl="0">
              <a:spcBef>
                <a:spcPts val="600"/>
              </a:spcBef>
              <a:spcAft>
                <a:spcPts val="0"/>
              </a:spcAft>
              <a:buClr>
                <a:schemeClr val="lt1"/>
              </a:buClr>
              <a:buSzPts val="3200"/>
              <a:buChar char="▹"/>
              <a:defRPr sz="3200">
                <a:solidFill>
                  <a:schemeClr val="lt1"/>
                </a:solidFill>
              </a:defRPr>
            </a:lvl5pPr>
            <a:lvl6pPr marL="2743200" lvl="5" indent="-431800" rtl="0">
              <a:spcBef>
                <a:spcPts val="600"/>
              </a:spcBef>
              <a:spcAft>
                <a:spcPts val="0"/>
              </a:spcAft>
              <a:buClr>
                <a:schemeClr val="lt1"/>
              </a:buClr>
              <a:buSzPts val="3200"/>
              <a:buChar char="▹"/>
              <a:defRPr sz="3200">
                <a:solidFill>
                  <a:schemeClr val="lt1"/>
                </a:solidFill>
              </a:defRPr>
            </a:lvl6pPr>
            <a:lvl7pPr marL="3200400" lvl="6" indent="-431800" rtl="0">
              <a:spcBef>
                <a:spcPts val="600"/>
              </a:spcBef>
              <a:spcAft>
                <a:spcPts val="0"/>
              </a:spcAft>
              <a:buClr>
                <a:schemeClr val="lt1"/>
              </a:buClr>
              <a:buSzPts val="3200"/>
              <a:buChar char="▹"/>
              <a:defRPr sz="3200">
                <a:solidFill>
                  <a:schemeClr val="lt1"/>
                </a:solidFill>
              </a:defRPr>
            </a:lvl7pPr>
            <a:lvl8pPr marL="3657600" lvl="7" indent="-431800" rtl="0">
              <a:spcBef>
                <a:spcPts val="600"/>
              </a:spcBef>
              <a:spcAft>
                <a:spcPts val="0"/>
              </a:spcAft>
              <a:buClr>
                <a:schemeClr val="lt1"/>
              </a:buClr>
              <a:buSzPts val="3200"/>
              <a:buChar char="▹"/>
              <a:defRPr sz="3200">
                <a:solidFill>
                  <a:schemeClr val="lt1"/>
                </a:solidFill>
              </a:defRPr>
            </a:lvl8pPr>
            <a:lvl9pPr marL="4114800" lvl="8" indent="-431800">
              <a:spcBef>
                <a:spcPts val="600"/>
              </a:spcBef>
              <a:spcAft>
                <a:spcPts val="0"/>
              </a:spcAft>
              <a:buClr>
                <a:schemeClr val="lt1"/>
              </a:buClr>
              <a:buSzPts val="3200"/>
              <a:buChar char="▹"/>
              <a:defRPr sz="3200">
                <a:solidFill>
                  <a:schemeClr val="lt1"/>
                </a:solidFill>
              </a:defRPr>
            </a:lvl9pPr>
          </a:lstStyle>
          <a:p>
            <a:endParaRPr/>
          </a:p>
        </p:txBody>
      </p:sp>
      <p:sp>
        <p:nvSpPr>
          <p:cNvPr id="20" name="Google Shape;20;p4"/>
          <p:cNvSpPr txBox="1"/>
          <p:nvPr/>
        </p:nvSpPr>
        <p:spPr>
          <a:xfrm>
            <a:off x="19050" y="933775"/>
            <a:ext cx="5310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8600" b="1">
                <a:solidFill>
                  <a:schemeClr val="accent2"/>
                </a:solidFill>
                <a:latin typeface="Raleway"/>
                <a:ea typeface="Raleway"/>
                <a:cs typeface="Raleway"/>
                <a:sym typeface="Raleway"/>
              </a:rPr>
              <a:t>“</a:t>
            </a:r>
            <a:endParaRPr sz="8600" b="1">
              <a:solidFill>
                <a:schemeClr val="accent2"/>
              </a:solidFill>
              <a:latin typeface="Raleway"/>
              <a:ea typeface="Raleway"/>
              <a:cs typeface="Raleway"/>
              <a:sym typeface="Raleway"/>
            </a:endParaRPr>
          </a:p>
        </p:txBody>
      </p:sp>
      <p:sp>
        <p:nvSpPr>
          <p:cNvPr id="21" name="Google Shape;21;p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550314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60"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jpg"/><Relationship Id="rId4" Type="http://schemas.microsoft.com/office/2007/relationships/hdphoto" Target="../media/hdphoto1.wdp"/><Relationship Id="rId9" Type="http://schemas.microsoft.com/office/2007/relationships/hdphoto" Target="../media/hdphoto2.wdp"/></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44.png"/></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50.png"/></Relationships>
</file>

<file path=ppt/slides/_rels/slide3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hyperlink" Target="https://github.com/AlexChiang0208/Fintech-Project"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2"/>
          <p:cNvGrpSpPr/>
          <p:nvPr/>
        </p:nvGrpSpPr>
        <p:grpSpPr>
          <a:xfrm>
            <a:off x="5262195" y="691116"/>
            <a:ext cx="3818338" cy="3870188"/>
            <a:chOff x="5122427" y="668001"/>
            <a:chExt cx="3841143" cy="3893303"/>
          </a:xfrm>
        </p:grpSpPr>
        <p:grpSp>
          <p:nvGrpSpPr>
            <p:cNvPr id="64" name="Google Shape;64;p12"/>
            <p:cNvGrpSpPr/>
            <p:nvPr/>
          </p:nvGrpSpPr>
          <p:grpSpPr>
            <a:xfrm>
              <a:off x="5144045" y="893590"/>
              <a:ext cx="2833667" cy="2964311"/>
              <a:chOff x="3860721" y="1330073"/>
              <a:chExt cx="3544299" cy="3707706"/>
            </a:xfrm>
          </p:grpSpPr>
          <p:sp>
            <p:nvSpPr>
              <p:cNvPr id="65" name="Google Shape;65;p12"/>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2"/>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2"/>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2"/>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2"/>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2"/>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2"/>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2"/>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2"/>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2"/>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2"/>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2"/>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2"/>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2"/>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2"/>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2"/>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2"/>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2"/>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2"/>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2"/>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2"/>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2"/>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2"/>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2"/>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2"/>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2"/>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2"/>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2"/>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2"/>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2"/>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2"/>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2"/>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2"/>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2"/>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2"/>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2"/>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2"/>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2"/>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2"/>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2"/>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2"/>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2"/>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2"/>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2"/>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2"/>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2"/>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2"/>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2"/>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2"/>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2"/>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2"/>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2"/>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2"/>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2"/>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2"/>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2"/>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2"/>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2"/>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2"/>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2"/>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2"/>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2"/>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2"/>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2"/>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2"/>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2"/>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2"/>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2"/>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2"/>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2"/>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2"/>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2"/>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2"/>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2"/>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2"/>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2"/>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2"/>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2"/>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2"/>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2"/>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2"/>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2"/>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2"/>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2"/>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2"/>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2"/>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2"/>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2"/>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2"/>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2"/>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2"/>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2"/>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2"/>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2"/>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2"/>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2"/>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2"/>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2"/>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2"/>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2"/>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2"/>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2"/>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2"/>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2"/>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2"/>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2"/>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 name="Google Shape;172;p12"/>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2"/>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2"/>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2"/>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2"/>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2"/>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2"/>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2"/>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2"/>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2"/>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2"/>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2"/>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2"/>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2"/>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2"/>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2"/>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2"/>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2"/>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2"/>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2"/>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2"/>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2"/>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2"/>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2"/>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2"/>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2"/>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2"/>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2"/>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2"/>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2"/>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2"/>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3" name="Google Shape;203;p12"/>
            <p:cNvGrpSpPr/>
            <p:nvPr/>
          </p:nvGrpSpPr>
          <p:grpSpPr>
            <a:xfrm flipH="1">
              <a:off x="5678143" y="1227582"/>
              <a:ext cx="345795" cy="1043508"/>
              <a:chOff x="5678143" y="1151382"/>
              <a:chExt cx="345795" cy="1043508"/>
            </a:xfrm>
          </p:grpSpPr>
          <p:sp>
            <p:nvSpPr>
              <p:cNvPr id="204" name="Google Shape;204;p12"/>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2"/>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2"/>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2"/>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2"/>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2"/>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2"/>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2"/>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2"/>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2"/>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2"/>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2"/>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2"/>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2"/>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2"/>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2"/>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2"/>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12"/>
            <p:cNvGrpSpPr/>
            <p:nvPr/>
          </p:nvGrpSpPr>
          <p:grpSpPr>
            <a:xfrm>
              <a:off x="5122427" y="3292365"/>
              <a:ext cx="823270" cy="1268939"/>
              <a:chOff x="5490177" y="3555452"/>
              <a:chExt cx="823270" cy="1268939"/>
            </a:xfrm>
          </p:grpSpPr>
          <p:sp>
            <p:nvSpPr>
              <p:cNvPr id="222" name="Google Shape;222;p12"/>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2"/>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2"/>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2"/>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2"/>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2"/>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2"/>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2"/>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2"/>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2"/>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2"/>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2"/>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2"/>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2"/>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2"/>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2"/>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2"/>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2"/>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2"/>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2"/>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2"/>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2"/>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2"/>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2"/>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2"/>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2"/>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2"/>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2"/>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2"/>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2"/>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2"/>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 name="Google Shape;253;p12"/>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2"/>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2"/>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2"/>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2"/>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2"/>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2"/>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2"/>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2"/>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2"/>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2"/>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2"/>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2"/>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2"/>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2"/>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2"/>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2"/>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2"/>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2"/>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2"/>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2"/>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2"/>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2"/>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2"/>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2"/>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2"/>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2"/>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2"/>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2"/>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2"/>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2"/>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2"/>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2"/>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2"/>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 name="Google Shape;289;p12"/>
            <p:cNvGrpSpPr/>
            <p:nvPr/>
          </p:nvGrpSpPr>
          <p:grpSpPr>
            <a:xfrm>
              <a:off x="6544681" y="927100"/>
              <a:ext cx="264550" cy="200503"/>
              <a:chOff x="6621095" y="1452181"/>
              <a:chExt cx="330894" cy="250785"/>
            </a:xfrm>
          </p:grpSpPr>
          <p:sp>
            <p:nvSpPr>
              <p:cNvPr id="290" name="Google Shape;290;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2"/>
            <p:cNvGrpSpPr/>
            <p:nvPr/>
          </p:nvGrpSpPr>
          <p:grpSpPr>
            <a:xfrm>
              <a:off x="7210360" y="1314224"/>
              <a:ext cx="264550" cy="200503"/>
              <a:chOff x="6621095" y="1452181"/>
              <a:chExt cx="330894" cy="250785"/>
            </a:xfrm>
          </p:grpSpPr>
          <p:sp>
            <p:nvSpPr>
              <p:cNvPr id="296" name="Google Shape;296;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 name="Google Shape;301;p12"/>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2"/>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 name="Google Shape;303;p12"/>
            <p:cNvGrpSpPr/>
            <p:nvPr/>
          </p:nvGrpSpPr>
          <p:grpSpPr>
            <a:xfrm flipH="1">
              <a:off x="8183210" y="2407472"/>
              <a:ext cx="780360" cy="1195999"/>
              <a:chOff x="3975528" y="3303922"/>
              <a:chExt cx="780360" cy="1195999"/>
            </a:xfrm>
          </p:grpSpPr>
          <p:sp>
            <p:nvSpPr>
              <p:cNvPr id="304" name="Google Shape;304;p12"/>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2"/>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2"/>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2"/>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2"/>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2"/>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2"/>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2"/>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2"/>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2"/>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2"/>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2"/>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2"/>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2"/>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2"/>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2"/>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2"/>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2"/>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2"/>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2"/>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0" name="Google Shape;330;p12"/>
              <p:cNvGrpSpPr/>
              <p:nvPr/>
            </p:nvGrpSpPr>
            <p:grpSpPr>
              <a:xfrm flipH="1">
                <a:off x="4321768" y="3621401"/>
                <a:ext cx="239005" cy="181217"/>
                <a:chOff x="6621095" y="1452181"/>
                <a:chExt cx="330894" cy="250785"/>
              </a:xfrm>
            </p:grpSpPr>
            <p:sp>
              <p:nvSpPr>
                <p:cNvPr id="331" name="Google Shape;331;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6" name="Google Shape;336;p12"/>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2"/>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8" name="Google Shape;338;p12"/>
          <p:cNvSpPr txBox="1">
            <a:spLocks noGrp="1"/>
          </p:cNvSpPr>
          <p:nvPr>
            <p:ph type="ctrTitle"/>
          </p:nvPr>
        </p:nvSpPr>
        <p:spPr>
          <a:xfrm>
            <a:off x="855811" y="1946088"/>
            <a:ext cx="4401112" cy="1038671"/>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ltLang="zh-TW" dirty="0"/>
              <a:t>AI </a:t>
            </a:r>
            <a:r>
              <a:rPr lang="zh-TW" altLang="en-US" dirty="0"/>
              <a:t>挑選最佳基金</a:t>
            </a:r>
            <a:endParaRPr dirty="0"/>
          </a:p>
        </p:txBody>
      </p:sp>
      <p:pic>
        <p:nvPicPr>
          <p:cNvPr id="5" name="圖片 4">
            <a:extLst>
              <a:ext uri="{FF2B5EF4-FFF2-40B4-BE49-F238E27FC236}">
                <a16:creationId xmlns:a16="http://schemas.microsoft.com/office/drawing/2014/main" id="{EB161ACE-1390-3944-8667-D8D20A1C444D}"/>
              </a:ext>
            </a:extLst>
          </p:cNvPr>
          <p:cNvPicPr>
            <a:picLocks noChangeAspect="1"/>
          </p:cNvPicPr>
          <p:nvPr/>
        </p:nvPicPr>
        <p:blipFill>
          <a:blip r:embed="rId3"/>
          <a:stretch>
            <a:fillRect/>
          </a:stretch>
        </p:blipFill>
        <p:spPr>
          <a:xfrm>
            <a:off x="94129" y="82883"/>
            <a:ext cx="1922318" cy="608233"/>
          </a:xfrm>
          <a:prstGeom prst="rect">
            <a:avLst/>
          </a:prstGeom>
        </p:spPr>
      </p:pic>
      <p:sp>
        <p:nvSpPr>
          <p:cNvPr id="2" name="文字方塊 1"/>
          <p:cNvSpPr txBox="1"/>
          <p:nvPr/>
        </p:nvSpPr>
        <p:spPr>
          <a:xfrm>
            <a:off x="807463" y="3951857"/>
            <a:ext cx="2417967" cy="584775"/>
          </a:xfrm>
          <a:prstGeom prst="rect">
            <a:avLst/>
          </a:prstGeom>
          <a:noFill/>
        </p:spPr>
        <p:txBody>
          <a:bodyPr wrap="square" rtlCol="0">
            <a:spAutoFit/>
          </a:bodyPr>
          <a:lstStyle/>
          <a:p>
            <a:r>
              <a:rPr lang="zh-TW" altLang="en-US" sz="1600" dirty="0"/>
              <a:t>指導業師 </a:t>
            </a:r>
            <a:r>
              <a:rPr lang="en-US" altLang="zh-TW" sz="1600" dirty="0"/>
              <a:t>: </a:t>
            </a:r>
            <a:r>
              <a:rPr lang="zh-TW" altLang="en-US" sz="1600" dirty="0"/>
              <a:t>周尚民 經理</a:t>
            </a:r>
            <a:endParaRPr lang="en-US" altLang="zh-TW" sz="1600" dirty="0"/>
          </a:p>
          <a:p>
            <a:r>
              <a:rPr lang="zh-TW" altLang="en-US" sz="1600" dirty="0"/>
              <a:t>指導老師 </a:t>
            </a:r>
            <a:r>
              <a:rPr lang="en-US" altLang="zh-TW" sz="1600" dirty="0"/>
              <a:t>: </a:t>
            </a:r>
            <a:r>
              <a:rPr lang="zh-TW" altLang="en-US" sz="1600" dirty="0"/>
              <a:t>戴天時 教授</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9"/>
        <p:cNvGrpSpPr/>
        <p:nvPr/>
      </p:nvGrpSpPr>
      <p:grpSpPr>
        <a:xfrm>
          <a:off x="0" y="0"/>
          <a:ext cx="0" cy="0"/>
          <a:chOff x="0" y="0"/>
          <a:chExt cx="0" cy="0"/>
        </a:xfrm>
      </p:grpSpPr>
      <p:sp>
        <p:nvSpPr>
          <p:cNvPr id="1700" name="Google Shape;1700;p28"/>
          <p:cNvSpPr txBox="1">
            <a:spLocks noGrp="1"/>
          </p:cNvSpPr>
          <p:nvPr>
            <p:ph type="title"/>
          </p:nvPr>
        </p:nvSpPr>
        <p:spPr>
          <a:xfrm>
            <a:off x="457199" y="605600"/>
            <a:ext cx="6987104"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Rule base</a:t>
            </a:r>
            <a:r>
              <a:rPr lang="zh-TW" altLang="en-US" dirty="0"/>
              <a:t> </a:t>
            </a:r>
            <a:r>
              <a:rPr lang="en-US" dirty="0"/>
              <a:t>—</a:t>
            </a:r>
            <a:r>
              <a:rPr lang="zh-TW" altLang="en-US" dirty="0"/>
              <a:t> </a:t>
            </a:r>
            <a:r>
              <a:rPr lang="en-US" dirty="0">
                <a:latin typeface="微軟正黑體" panose="020B0604030504040204" pitchFamily="34" charset="-120"/>
                <a:ea typeface="微軟正黑體" panose="020B0604030504040204" pitchFamily="34" charset="-120"/>
              </a:rPr>
              <a:t>4433</a:t>
            </a:r>
            <a:r>
              <a:rPr lang="zh-TW" altLang="en-US" dirty="0"/>
              <a:t> </a:t>
            </a:r>
            <a:r>
              <a:rPr lang="zh-TW" altLang="en-US" dirty="0">
                <a:latin typeface="微軟正黑體" panose="020B0604030504040204" pitchFamily="34" charset="-120"/>
                <a:ea typeface="微軟正黑體" panose="020B0604030504040204" pitchFamily="34" charset="-120"/>
              </a:rPr>
              <a:t>法則</a:t>
            </a:r>
            <a:br>
              <a:rPr lang="en-US" dirty="0"/>
            </a:br>
            <a:endParaRPr dirty="0"/>
          </a:p>
        </p:txBody>
      </p:sp>
      <p:sp>
        <p:nvSpPr>
          <p:cNvPr id="1701" name="Google Shape;1701;p2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dirty="0"/>
              <a:t>10</a:t>
            </a:r>
            <a:endParaRPr dirty="0"/>
          </a:p>
        </p:txBody>
      </p:sp>
      <p:grpSp>
        <p:nvGrpSpPr>
          <p:cNvPr id="6" name="群組 5"/>
          <p:cNvGrpSpPr/>
          <p:nvPr/>
        </p:nvGrpSpPr>
        <p:grpSpPr>
          <a:xfrm>
            <a:off x="264405" y="1702312"/>
            <a:ext cx="8529631" cy="2201974"/>
            <a:chOff x="473140" y="1496174"/>
            <a:chExt cx="7585037" cy="1890102"/>
          </a:xfrm>
        </p:grpSpPr>
        <p:grpSp>
          <p:nvGrpSpPr>
            <p:cNvPr id="4" name="群組 3"/>
            <p:cNvGrpSpPr/>
            <p:nvPr/>
          </p:nvGrpSpPr>
          <p:grpSpPr>
            <a:xfrm>
              <a:off x="473140" y="1496174"/>
              <a:ext cx="7585037" cy="1890102"/>
              <a:chOff x="473140" y="1496174"/>
              <a:chExt cx="7585037" cy="1890102"/>
            </a:xfrm>
          </p:grpSpPr>
          <p:sp>
            <p:nvSpPr>
              <p:cNvPr id="1704" name="Google Shape;1704;p28"/>
              <p:cNvSpPr txBox="1"/>
              <p:nvPr/>
            </p:nvSpPr>
            <p:spPr>
              <a:xfrm>
                <a:off x="109693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accent2"/>
                    </a:solidFill>
                    <a:latin typeface="微軟正黑體" panose="020B0604030504040204" pitchFamily="34" charset="-120"/>
                    <a:ea typeface="微軟正黑體" panose="020B0604030504040204" pitchFamily="34" charset="-120"/>
                    <a:cs typeface="Barlow"/>
                    <a:sym typeface="Barlow"/>
                  </a:rPr>
                  <a:t>4</a:t>
                </a:r>
                <a:endParaRPr sz="18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1705" name="Google Shape;1705;p28"/>
              <p:cNvSpPr txBox="1"/>
              <p:nvPr/>
            </p:nvSpPr>
            <p:spPr>
              <a:xfrm>
                <a:off x="566725" y="256186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accent2"/>
                    </a:solidFill>
                    <a:latin typeface="微軟正黑體" panose="020B0604030504040204" pitchFamily="34" charset="-120"/>
                    <a:ea typeface="微軟正黑體" panose="020B0604030504040204" pitchFamily="34" charset="-120"/>
                    <a:cs typeface="Barlow"/>
                    <a:sym typeface="Barlow"/>
                  </a:rPr>
                  <a:t>一年期基金績效排名在同類型基金前四分之一</a:t>
                </a:r>
                <a:endParaRPr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grpSp>
            <p:nvGrpSpPr>
              <p:cNvPr id="3" name="群組 2"/>
              <p:cNvGrpSpPr/>
              <p:nvPr/>
            </p:nvGrpSpPr>
            <p:grpSpPr>
              <a:xfrm>
                <a:off x="473140" y="2050760"/>
                <a:ext cx="1642099" cy="331488"/>
                <a:chOff x="473140" y="2050760"/>
                <a:chExt cx="1642099" cy="331488"/>
              </a:xfrm>
            </p:grpSpPr>
            <p:sp>
              <p:nvSpPr>
                <p:cNvPr id="1707" name="Google Shape;1707;p28"/>
                <p:cNvSpPr/>
                <p:nvPr/>
              </p:nvSpPr>
              <p:spPr>
                <a:xfrm flipH="1">
                  <a:off x="477963" y="2050760"/>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8" name="Google Shape;1708;p28"/>
                <p:cNvSpPr/>
                <p:nvPr/>
              </p:nvSpPr>
              <p:spPr>
                <a:xfrm>
                  <a:off x="473140" y="2210273"/>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1705;p28"/>
              <p:cNvSpPr txBox="1"/>
              <p:nvPr/>
            </p:nvSpPr>
            <p:spPr>
              <a:xfrm>
                <a:off x="2067643" y="256070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accent2"/>
                    </a:solidFill>
                    <a:latin typeface="微軟正黑體" panose="020B0604030504040204" pitchFamily="34" charset="-120"/>
                    <a:ea typeface="微軟正黑體" panose="020B0604030504040204" pitchFamily="34" charset="-120"/>
                    <a:cs typeface="Barlow"/>
                    <a:sym typeface="Barlow"/>
                  </a:rPr>
                  <a:t>二年、三年、五年，以及年初至今，基金績效在同類型基金前四分之一</a:t>
                </a:r>
                <a:endParaRPr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75" name="Google Shape;1705;p28"/>
              <p:cNvSpPr txBox="1"/>
              <p:nvPr/>
            </p:nvSpPr>
            <p:spPr>
              <a:xfrm>
                <a:off x="3568562" y="255954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六個月基金績效排名在同類型基金前三分之一</a:t>
                </a:r>
                <a:endParaRPr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76" name="Google Shape;1705;p28"/>
              <p:cNvSpPr txBox="1"/>
              <p:nvPr/>
            </p:nvSpPr>
            <p:spPr>
              <a:xfrm>
                <a:off x="5069481" y="2558383"/>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三個月基金績效排名在同類型基金前三分之一</a:t>
                </a:r>
                <a:endParaRPr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77" name="Google Shape;1705;p28"/>
              <p:cNvSpPr txBox="1"/>
              <p:nvPr/>
            </p:nvSpPr>
            <p:spPr>
              <a:xfrm>
                <a:off x="6570400" y="2557223"/>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en-US" altLang="zh-TW" b="1" dirty="0">
                    <a:solidFill>
                      <a:srgbClr val="CC9900"/>
                    </a:solidFill>
                    <a:latin typeface="微軟正黑體" panose="020B0604030504040204" pitchFamily="34" charset="-120"/>
                    <a:ea typeface="微軟正黑體" panose="020B0604030504040204" pitchFamily="34" charset="-120"/>
                    <a:cs typeface="Barlow"/>
                    <a:sym typeface="Barlow"/>
                  </a:rPr>
                  <a:t>sharpe ratio</a:t>
                </a:r>
                <a:r>
                  <a:rPr lang="zh-TW" altLang="en-US" b="1" dirty="0">
                    <a:solidFill>
                      <a:srgbClr val="CC9900"/>
                    </a:solidFill>
                    <a:latin typeface="微軟正黑體" panose="020B0604030504040204" pitchFamily="34" charset="-120"/>
                    <a:ea typeface="微軟正黑體" panose="020B0604030504040204" pitchFamily="34" charset="-120"/>
                    <a:cs typeface="Barlow"/>
                    <a:sym typeface="Barlow"/>
                  </a:rPr>
                  <a:t>前五高的基金</a:t>
                </a:r>
                <a:endParaRPr b="1" dirty="0">
                  <a:solidFill>
                    <a:srgbClr val="CC9900"/>
                  </a:solidFill>
                  <a:latin typeface="微軟正黑體" panose="020B0604030504040204" pitchFamily="34" charset="-120"/>
                  <a:ea typeface="微軟正黑體" panose="020B0604030504040204" pitchFamily="34" charset="-120"/>
                  <a:cs typeface="Barlow"/>
                  <a:sym typeface="Barlow"/>
                </a:endParaRPr>
              </a:p>
            </p:txBody>
          </p:sp>
          <p:sp>
            <p:nvSpPr>
              <p:cNvPr id="78" name="Google Shape;1704;p28"/>
              <p:cNvSpPr txBox="1"/>
              <p:nvPr/>
            </p:nvSpPr>
            <p:spPr>
              <a:xfrm>
                <a:off x="258209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accent2"/>
                    </a:solidFill>
                    <a:latin typeface="微軟正黑體" panose="020B0604030504040204" pitchFamily="34" charset="-120"/>
                    <a:ea typeface="微軟正黑體" panose="020B0604030504040204" pitchFamily="34" charset="-120"/>
                    <a:cs typeface="Barlow"/>
                    <a:sym typeface="Barlow"/>
                  </a:rPr>
                  <a:t>4</a:t>
                </a:r>
                <a:endParaRPr sz="18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79" name="Google Shape;1704;p28"/>
              <p:cNvSpPr txBox="1"/>
              <p:nvPr/>
            </p:nvSpPr>
            <p:spPr>
              <a:xfrm>
                <a:off x="406725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3</a:t>
                </a:r>
                <a:endParaRPr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80" name="Google Shape;1704;p28"/>
              <p:cNvSpPr txBox="1"/>
              <p:nvPr/>
            </p:nvSpPr>
            <p:spPr>
              <a:xfrm>
                <a:off x="555241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3</a:t>
                </a:r>
                <a:endParaRPr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81" name="Google Shape;1704;p28"/>
              <p:cNvSpPr txBox="1"/>
              <p:nvPr/>
            </p:nvSpPr>
            <p:spPr>
              <a:xfrm>
                <a:off x="6441037" y="1496174"/>
                <a:ext cx="161714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b="1" dirty="0">
                    <a:solidFill>
                      <a:srgbClr val="CC9900"/>
                    </a:solidFill>
                    <a:latin typeface="微軟正黑體" panose="020B0604030504040204" pitchFamily="34" charset="-120"/>
                    <a:ea typeface="微軟正黑體" panose="020B0604030504040204" pitchFamily="34" charset="-120"/>
                    <a:cs typeface="Barlow"/>
                    <a:sym typeface="Barlow"/>
                  </a:rPr>
                  <a:t>Sharpe ratio</a:t>
                </a:r>
                <a:endParaRPr sz="1800" b="1" dirty="0">
                  <a:solidFill>
                    <a:srgbClr val="CC9900"/>
                  </a:solidFill>
                  <a:latin typeface="微軟正黑體" panose="020B0604030504040204" pitchFamily="34" charset="-120"/>
                  <a:ea typeface="微軟正黑體" panose="020B0604030504040204" pitchFamily="34" charset="-120"/>
                  <a:cs typeface="Barlow"/>
                  <a:sym typeface="Barlow"/>
                </a:endParaRPr>
              </a:p>
            </p:txBody>
          </p:sp>
        </p:grpSp>
        <p:grpSp>
          <p:nvGrpSpPr>
            <p:cNvPr id="39" name="群組 38"/>
            <p:cNvGrpSpPr/>
            <p:nvPr/>
          </p:nvGrpSpPr>
          <p:grpSpPr>
            <a:xfrm>
              <a:off x="1958581" y="2050760"/>
              <a:ext cx="1642099" cy="331488"/>
              <a:chOff x="473140" y="2050760"/>
              <a:chExt cx="1642099" cy="331488"/>
            </a:xfrm>
          </p:grpSpPr>
          <p:sp>
            <p:nvSpPr>
              <p:cNvPr id="40" name="Google Shape;1707;p28"/>
              <p:cNvSpPr/>
              <p:nvPr/>
            </p:nvSpPr>
            <p:spPr>
              <a:xfrm flipH="1">
                <a:off x="477963" y="2050760"/>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1" name="Google Shape;1708;p28"/>
              <p:cNvSpPr/>
              <p:nvPr/>
            </p:nvSpPr>
            <p:spPr>
              <a:xfrm>
                <a:off x="473140" y="2210273"/>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群組 57"/>
            <p:cNvGrpSpPr/>
            <p:nvPr/>
          </p:nvGrpSpPr>
          <p:grpSpPr>
            <a:xfrm>
              <a:off x="3439199" y="2049599"/>
              <a:ext cx="1642099" cy="331488"/>
              <a:chOff x="473140" y="2050760"/>
              <a:chExt cx="1642099" cy="331488"/>
            </a:xfrm>
          </p:grpSpPr>
          <p:sp>
            <p:nvSpPr>
              <p:cNvPr id="59" name="Google Shape;1707;p28"/>
              <p:cNvSpPr/>
              <p:nvPr/>
            </p:nvSpPr>
            <p:spPr>
              <a:xfrm flipH="1">
                <a:off x="477963" y="2050760"/>
                <a:ext cx="1637276" cy="171167"/>
              </a:xfrm>
              <a:prstGeom prst="parallelogram">
                <a:avLst>
                  <a:gd name="adj" fmla="val 96952"/>
                </a:avLst>
              </a:prstGeom>
              <a:solidFill>
                <a:schemeClr val="bg1">
                  <a:lumMod val="8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 name="Google Shape;1708;p28"/>
              <p:cNvSpPr/>
              <p:nvPr/>
            </p:nvSpPr>
            <p:spPr>
              <a:xfrm>
                <a:off x="473140" y="2210273"/>
                <a:ext cx="1642099" cy="171975"/>
              </a:xfrm>
              <a:prstGeom prst="parallelogram">
                <a:avLst>
                  <a:gd name="adj" fmla="val 96952"/>
                </a:avLst>
              </a:prstGeom>
              <a:solidFill>
                <a:schemeClr val="bg1">
                  <a:lumMod val="6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群組 63"/>
            <p:cNvGrpSpPr/>
            <p:nvPr/>
          </p:nvGrpSpPr>
          <p:grpSpPr>
            <a:xfrm>
              <a:off x="4919817" y="2049599"/>
              <a:ext cx="1642099" cy="331488"/>
              <a:chOff x="473140" y="2050760"/>
              <a:chExt cx="1642099" cy="331488"/>
            </a:xfrm>
          </p:grpSpPr>
          <p:sp>
            <p:nvSpPr>
              <p:cNvPr id="65" name="Google Shape;1707;p28"/>
              <p:cNvSpPr/>
              <p:nvPr/>
            </p:nvSpPr>
            <p:spPr>
              <a:xfrm flipH="1">
                <a:off x="477963" y="2050760"/>
                <a:ext cx="1637276" cy="171167"/>
              </a:xfrm>
              <a:prstGeom prst="parallelogram">
                <a:avLst>
                  <a:gd name="adj" fmla="val 96952"/>
                </a:avLst>
              </a:prstGeom>
              <a:solidFill>
                <a:schemeClr val="bg1">
                  <a:lumMod val="8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 name="Google Shape;1708;p28"/>
              <p:cNvSpPr/>
              <p:nvPr/>
            </p:nvSpPr>
            <p:spPr>
              <a:xfrm>
                <a:off x="473140" y="2210273"/>
                <a:ext cx="1642099" cy="171975"/>
              </a:xfrm>
              <a:prstGeom prst="parallelogram">
                <a:avLst>
                  <a:gd name="adj" fmla="val 96952"/>
                </a:avLst>
              </a:prstGeom>
              <a:solidFill>
                <a:schemeClr val="bg1">
                  <a:lumMod val="6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群組 69"/>
            <p:cNvGrpSpPr/>
            <p:nvPr/>
          </p:nvGrpSpPr>
          <p:grpSpPr>
            <a:xfrm>
              <a:off x="6416078" y="2058488"/>
              <a:ext cx="1642099" cy="331488"/>
              <a:chOff x="473140" y="2050760"/>
              <a:chExt cx="1642099" cy="331488"/>
            </a:xfrm>
          </p:grpSpPr>
          <p:sp>
            <p:nvSpPr>
              <p:cNvPr id="71" name="Google Shape;1707;p28"/>
              <p:cNvSpPr/>
              <p:nvPr/>
            </p:nvSpPr>
            <p:spPr>
              <a:xfrm flipH="1">
                <a:off x="477963" y="2050760"/>
                <a:ext cx="1637276" cy="171167"/>
              </a:xfrm>
              <a:prstGeom prst="parallelogram">
                <a:avLst>
                  <a:gd name="adj" fmla="val 96952"/>
                </a:avLst>
              </a:prstGeom>
              <a:solidFill>
                <a:srgbClr val="FFFF66"/>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 name="Google Shape;1708;p28"/>
              <p:cNvSpPr/>
              <p:nvPr/>
            </p:nvSpPr>
            <p:spPr>
              <a:xfrm>
                <a:off x="473140" y="2210273"/>
                <a:ext cx="1642099" cy="171975"/>
              </a:xfrm>
              <a:prstGeom prst="parallelogram">
                <a:avLst>
                  <a:gd name="adj" fmla="val 96952"/>
                </a:avLst>
              </a:prstGeom>
              <a:solidFill>
                <a:srgbClr val="CC9900"/>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8267207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9"/>
        <p:cNvGrpSpPr/>
        <p:nvPr/>
      </p:nvGrpSpPr>
      <p:grpSpPr>
        <a:xfrm>
          <a:off x="0" y="0"/>
          <a:ext cx="0" cy="0"/>
          <a:chOff x="0" y="0"/>
          <a:chExt cx="0" cy="0"/>
        </a:xfrm>
      </p:grpSpPr>
      <p:sp>
        <p:nvSpPr>
          <p:cNvPr id="1700" name="Google Shape;1700;p28"/>
          <p:cNvSpPr txBox="1">
            <a:spLocks noGrp="1"/>
          </p:cNvSpPr>
          <p:nvPr>
            <p:ph type="title"/>
          </p:nvPr>
        </p:nvSpPr>
        <p:spPr>
          <a:xfrm>
            <a:off x="457199" y="605600"/>
            <a:ext cx="6987104"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Rule base</a:t>
            </a:r>
            <a:r>
              <a:rPr lang="zh-TW" altLang="en-US" dirty="0"/>
              <a:t> </a:t>
            </a:r>
            <a:r>
              <a:rPr lang="en-US" dirty="0"/>
              <a:t>—</a:t>
            </a:r>
            <a:r>
              <a:rPr lang="zh-TW" altLang="en-US" dirty="0"/>
              <a:t> </a:t>
            </a:r>
            <a:r>
              <a:rPr lang="en-US" altLang="zh-TW" dirty="0">
                <a:latin typeface="微軟正黑體" panose="020B0604030504040204" pitchFamily="34" charset="-120"/>
                <a:ea typeface="微軟正黑體" panose="020B0604030504040204" pitchFamily="34" charset="-120"/>
              </a:rPr>
              <a:t>3163</a:t>
            </a:r>
            <a:r>
              <a:rPr lang="zh-TW" altLang="en-US" dirty="0"/>
              <a:t> </a:t>
            </a:r>
            <a:r>
              <a:rPr lang="zh-TW" altLang="en-US" dirty="0">
                <a:latin typeface="微軟正黑體" panose="020B0604030504040204" pitchFamily="34" charset="-120"/>
                <a:ea typeface="微軟正黑體" panose="020B0604030504040204" pitchFamily="34" charset="-120"/>
              </a:rPr>
              <a:t>法則</a:t>
            </a:r>
            <a:br>
              <a:rPr lang="en-US" dirty="0"/>
            </a:br>
            <a:endParaRPr dirty="0"/>
          </a:p>
        </p:txBody>
      </p:sp>
      <p:sp>
        <p:nvSpPr>
          <p:cNvPr id="1701" name="Google Shape;1701;p2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11</a:t>
            </a:r>
            <a:endParaRPr dirty="0"/>
          </a:p>
        </p:txBody>
      </p:sp>
      <p:grpSp>
        <p:nvGrpSpPr>
          <p:cNvPr id="6" name="群組 5"/>
          <p:cNvGrpSpPr/>
          <p:nvPr/>
        </p:nvGrpSpPr>
        <p:grpSpPr>
          <a:xfrm>
            <a:off x="264405" y="1702312"/>
            <a:ext cx="8529631" cy="2201974"/>
            <a:chOff x="473140" y="1496174"/>
            <a:chExt cx="7585037" cy="1890102"/>
          </a:xfrm>
        </p:grpSpPr>
        <p:grpSp>
          <p:nvGrpSpPr>
            <p:cNvPr id="4" name="群組 3"/>
            <p:cNvGrpSpPr/>
            <p:nvPr/>
          </p:nvGrpSpPr>
          <p:grpSpPr>
            <a:xfrm>
              <a:off x="473140" y="1496174"/>
              <a:ext cx="7468816" cy="1890102"/>
              <a:chOff x="473140" y="1496174"/>
              <a:chExt cx="7468816" cy="1890102"/>
            </a:xfrm>
          </p:grpSpPr>
          <p:sp>
            <p:nvSpPr>
              <p:cNvPr id="1704" name="Google Shape;1704;p28"/>
              <p:cNvSpPr txBox="1"/>
              <p:nvPr/>
            </p:nvSpPr>
            <p:spPr>
              <a:xfrm>
                <a:off x="109693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accent2"/>
                    </a:solidFill>
                    <a:latin typeface="微軟正黑體" panose="020B0604030504040204" pitchFamily="34" charset="-120"/>
                    <a:ea typeface="微軟正黑體" panose="020B0604030504040204" pitchFamily="34" charset="-120"/>
                    <a:cs typeface="Barlow"/>
                    <a:sym typeface="Barlow"/>
                  </a:rPr>
                  <a:t>3</a:t>
                </a:r>
                <a:endParaRPr sz="18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1705" name="Google Shape;1705;p28"/>
              <p:cNvSpPr txBox="1"/>
              <p:nvPr/>
            </p:nvSpPr>
            <p:spPr>
              <a:xfrm>
                <a:off x="566725" y="256186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accent2"/>
                    </a:solidFill>
                    <a:latin typeface="微軟正黑體" panose="020B0604030504040204" pitchFamily="34" charset="-120"/>
                    <a:ea typeface="微軟正黑體" panose="020B0604030504040204" pitchFamily="34" charset="-120"/>
                    <a:cs typeface="Barlow"/>
                    <a:sym typeface="Barlow"/>
                  </a:rPr>
                  <a:t>挑選三年的績效在同類型排名前二分之一的基金</a:t>
                </a:r>
                <a:endParaRPr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grpSp>
            <p:nvGrpSpPr>
              <p:cNvPr id="3" name="群組 2"/>
              <p:cNvGrpSpPr/>
              <p:nvPr/>
            </p:nvGrpSpPr>
            <p:grpSpPr>
              <a:xfrm>
                <a:off x="473140" y="2050760"/>
                <a:ext cx="1642099" cy="331488"/>
                <a:chOff x="473140" y="2050760"/>
                <a:chExt cx="1642099" cy="331488"/>
              </a:xfrm>
            </p:grpSpPr>
            <p:sp>
              <p:nvSpPr>
                <p:cNvPr id="1707" name="Google Shape;1707;p28"/>
                <p:cNvSpPr/>
                <p:nvPr/>
              </p:nvSpPr>
              <p:spPr>
                <a:xfrm flipH="1">
                  <a:off x="477963" y="2050760"/>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8" name="Google Shape;1708;p28"/>
                <p:cNvSpPr/>
                <p:nvPr/>
              </p:nvSpPr>
              <p:spPr>
                <a:xfrm>
                  <a:off x="473140" y="2210273"/>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1705;p28"/>
              <p:cNvSpPr txBox="1"/>
              <p:nvPr/>
            </p:nvSpPr>
            <p:spPr>
              <a:xfrm>
                <a:off x="2067643" y="256070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accent2"/>
                    </a:solidFill>
                    <a:latin typeface="微軟正黑體" panose="020B0604030504040204" pitchFamily="34" charset="-120"/>
                    <a:ea typeface="微軟正黑體" panose="020B0604030504040204" pitchFamily="34" charset="-120"/>
                    <a:cs typeface="Barlow"/>
                    <a:sym typeface="Barlow"/>
                  </a:rPr>
                  <a:t>挑選一年的績效在同類型排名前二分之一的基金</a:t>
                </a:r>
                <a:endParaRPr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75" name="Google Shape;1705;p28"/>
              <p:cNvSpPr txBox="1"/>
              <p:nvPr/>
            </p:nvSpPr>
            <p:spPr>
              <a:xfrm>
                <a:off x="3568562" y="255954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挑選六個月的績效在同類型排名前二分之一的基金</a:t>
                </a:r>
                <a:endParaRPr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76" name="Google Shape;1705;p28"/>
              <p:cNvSpPr txBox="1"/>
              <p:nvPr/>
            </p:nvSpPr>
            <p:spPr>
              <a:xfrm>
                <a:off x="5069481" y="2558383"/>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挑選三個月的績效在同類型排名前二分之一的基金</a:t>
                </a:r>
                <a:endParaRPr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77" name="Google Shape;1705;p28"/>
              <p:cNvSpPr txBox="1"/>
              <p:nvPr/>
            </p:nvSpPr>
            <p:spPr>
              <a:xfrm>
                <a:off x="6570400" y="2557223"/>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en-US" altLang="zh-TW" b="1" dirty="0">
                    <a:solidFill>
                      <a:srgbClr val="CC9900"/>
                    </a:solidFill>
                    <a:latin typeface="微軟正黑體" panose="020B0604030504040204" pitchFamily="34" charset="-120"/>
                    <a:ea typeface="微軟正黑體" panose="020B0604030504040204" pitchFamily="34" charset="-120"/>
                    <a:cs typeface="Barlow"/>
                    <a:sym typeface="Barlow"/>
                  </a:rPr>
                  <a:t>sharpe ratio</a:t>
                </a:r>
                <a:r>
                  <a:rPr lang="zh-TW" altLang="en-US" b="1" dirty="0">
                    <a:solidFill>
                      <a:srgbClr val="CC9900"/>
                    </a:solidFill>
                    <a:latin typeface="微軟正黑體" panose="020B0604030504040204" pitchFamily="34" charset="-120"/>
                    <a:ea typeface="微軟正黑體" panose="020B0604030504040204" pitchFamily="34" charset="-120"/>
                    <a:cs typeface="Barlow"/>
                    <a:sym typeface="Barlow"/>
                  </a:rPr>
                  <a:t>前五高的基金</a:t>
                </a:r>
                <a:endParaRPr b="1" dirty="0">
                  <a:solidFill>
                    <a:srgbClr val="CC9900"/>
                  </a:solidFill>
                  <a:latin typeface="微軟正黑體" panose="020B0604030504040204" pitchFamily="34" charset="-120"/>
                  <a:ea typeface="微軟正黑體" panose="020B0604030504040204" pitchFamily="34" charset="-120"/>
                  <a:cs typeface="Barlow"/>
                  <a:sym typeface="Barlow"/>
                </a:endParaRPr>
              </a:p>
            </p:txBody>
          </p:sp>
          <p:sp>
            <p:nvSpPr>
              <p:cNvPr id="78" name="Google Shape;1704;p28"/>
              <p:cNvSpPr txBox="1"/>
              <p:nvPr/>
            </p:nvSpPr>
            <p:spPr>
              <a:xfrm>
                <a:off x="258209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accent2"/>
                    </a:solidFill>
                    <a:latin typeface="微軟正黑體" panose="020B0604030504040204" pitchFamily="34" charset="-120"/>
                    <a:ea typeface="微軟正黑體" panose="020B0604030504040204" pitchFamily="34" charset="-120"/>
                    <a:cs typeface="Barlow"/>
                    <a:sym typeface="Barlow"/>
                  </a:rPr>
                  <a:t>1</a:t>
                </a:r>
                <a:endParaRPr sz="18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79" name="Google Shape;1704;p28"/>
              <p:cNvSpPr txBox="1"/>
              <p:nvPr/>
            </p:nvSpPr>
            <p:spPr>
              <a:xfrm>
                <a:off x="406725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6</a:t>
                </a:r>
                <a:endParaRPr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80" name="Google Shape;1704;p28"/>
              <p:cNvSpPr txBox="1"/>
              <p:nvPr/>
            </p:nvSpPr>
            <p:spPr>
              <a:xfrm>
                <a:off x="555241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3</a:t>
                </a:r>
                <a:endParaRPr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81" name="Google Shape;1704;p28"/>
              <p:cNvSpPr txBox="1"/>
              <p:nvPr/>
            </p:nvSpPr>
            <p:spPr>
              <a:xfrm>
                <a:off x="6441036" y="1496174"/>
                <a:ext cx="1488188"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b="1" dirty="0">
                    <a:solidFill>
                      <a:srgbClr val="CC9900"/>
                    </a:solidFill>
                    <a:latin typeface="微軟正黑體" panose="020B0604030504040204" pitchFamily="34" charset="-120"/>
                    <a:ea typeface="微軟正黑體" panose="020B0604030504040204" pitchFamily="34" charset="-120"/>
                    <a:cs typeface="Barlow"/>
                    <a:sym typeface="Barlow"/>
                  </a:rPr>
                  <a:t>Sharpe ratio</a:t>
                </a:r>
                <a:endParaRPr sz="1800" b="1" dirty="0">
                  <a:solidFill>
                    <a:srgbClr val="CC9900"/>
                  </a:solidFill>
                  <a:latin typeface="微軟正黑體" panose="020B0604030504040204" pitchFamily="34" charset="-120"/>
                  <a:ea typeface="微軟正黑體" panose="020B0604030504040204" pitchFamily="34" charset="-120"/>
                  <a:cs typeface="Barlow"/>
                  <a:sym typeface="Barlow"/>
                </a:endParaRPr>
              </a:p>
            </p:txBody>
          </p:sp>
        </p:grpSp>
        <p:grpSp>
          <p:nvGrpSpPr>
            <p:cNvPr id="39" name="群組 38"/>
            <p:cNvGrpSpPr/>
            <p:nvPr/>
          </p:nvGrpSpPr>
          <p:grpSpPr>
            <a:xfrm>
              <a:off x="1958581" y="2050760"/>
              <a:ext cx="1642099" cy="331488"/>
              <a:chOff x="473140" y="2050760"/>
              <a:chExt cx="1642099" cy="331488"/>
            </a:xfrm>
          </p:grpSpPr>
          <p:sp>
            <p:nvSpPr>
              <p:cNvPr id="40" name="Google Shape;1707;p28"/>
              <p:cNvSpPr/>
              <p:nvPr/>
            </p:nvSpPr>
            <p:spPr>
              <a:xfrm flipH="1">
                <a:off x="477963" y="2050760"/>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1" name="Google Shape;1708;p28"/>
              <p:cNvSpPr/>
              <p:nvPr/>
            </p:nvSpPr>
            <p:spPr>
              <a:xfrm>
                <a:off x="473140" y="2210273"/>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群組 57"/>
            <p:cNvGrpSpPr/>
            <p:nvPr/>
          </p:nvGrpSpPr>
          <p:grpSpPr>
            <a:xfrm>
              <a:off x="3439199" y="2049599"/>
              <a:ext cx="1642099" cy="331488"/>
              <a:chOff x="473140" y="2050760"/>
              <a:chExt cx="1642099" cy="331488"/>
            </a:xfrm>
          </p:grpSpPr>
          <p:sp>
            <p:nvSpPr>
              <p:cNvPr id="59" name="Google Shape;1707;p28"/>
              <p:cNvSpPr/>
              <p:nvPr/>
            </p:nvSpPr>
            <p:spPr>
              <a:xfrm flipH="1">
                <a:off x="477963" y="2050760"/>
                <a:ext cx="1637276" cy="171167"/>
              </a:xfrm>
              <a:prstGeom prst="parallelogram">
                <a:avLst>
                  <a:gd name="adj" fmla="val 96952"/>
                </a:avLst>
              </a:prstGeom>
              <a:solidFill>
                <a:schemeClr val="bg1">
                  <a:lumMod val="8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 name="Google Shape;1708;p28"/>
              <p:cNvSpPr/>
              <p:nvPr/>
            </p:nvSpPr>
            <p:spPr>
              <a:xfrm>
                <a:off x="473140" y="2210273"/>
                <a:ext cx="1642099" cy="171975"/>
              </a:xfrm>
              <a:prstGeom prst="parallelogram">
                <a:avLst>
                  <a:gd name="adj" fmla="val 96952"/>
                </a:avLst>
              </a:prstGeom>
              <a:solidFill>
                <a:schemeClr val="bg1">
                  <a:lumMod val="6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群組 63"/>
            <p:cNvGrpSpPr/>
            <p:nvPr/>
          </p:nvGrpSpPr>
          <p:grpSpPr>
            <a:xfrm>
              <a:off x="4919817" y="2049599"/>
              <a:ext cx="1642099" cy="331488"/>
              <a:chOff x="473140" y="2050760"/>
              <a:chExt cx="1642099" cy="331488"/>
            </a:xfrm>
          </p:grpSpPr>
          <p:sp>
            <p:nvSpPr>
              <p:cNvPr id="65" name="Google Shape;1707;p28"/>
              <p:cNvSpPr/>
              <p:nvPr/>
            </p:nvSpPr>
            <p:spPr>
              <a:xfrm flipH="1">
                <a:off x="477963" y="2050760"/>
                <a:ext cx="1637276" cy="171167"/>
              </a:xfrm>
              <a:prstGeom prst="parallelogram">
                <a:avLst>
                  <a:gd name="adj" fmla="val 96952"/>
                </a:avLst>
              </a:prstGeom>
              <a:solidFill>
                <a:schemeClr val="bg1">
                  <a:lumMod val="8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 name="Google Shape;1708;p28"/>
              <p:cNvSpPr/>
              <p:nvPr/>
            </p:nvSpPr>
            <p:spPr>
              <a:xfrm>
                <a:off x="473140" y="2210273"/>
                <a:ext cx="1642099" cy="171975"/>
              </a:xfrm>
              <a:prstGeom prst="parallelogram">
                <a:avLst>
                  <a:gd name="adj" fmla="val 96952"/>
                </a:avLst>
              </a:prstGeom>
              <a:solidFill>
                <a:schemeClr val="bg1">
                  <a:lumMod val="6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群組 69"/>
            <p:cNvGrpSpPr/>
            <p:nvPr/>
          </p:nvGrpSpPr>
          <p:grpSpPr>
            <a:xfrm>
              <a:off x="6416078" y="2058488"/>
              <a:ext cx="1642099" cy="331488"/>
              <a:chOff x="473140" y="2050760"/>
              <a:chExt cx="1642099" cy="331488"/>
            </a:xfrm>
          </p:grpSpPr>
          <p:sp>
            <p:nvSpPr>
              <p:cNvPr id="71" name="Google Shape;1707;p28"/>
              <p:cNvSpPr/>
              <p:nvPr/>
            </p:nvSpPr>
            <p:spPr>
              <a:xfrm flipH="1">
                <a:off x="477963" y="2050760"/>
                <a:ext cx="1637276" cy="171167"/>
              </a:xfrm>
              <a:prstGeom prst="parallelogram">
                <a:avLst>
                  <a:gd name="adj" fmla="val 96952"/>
                </a:avLst>
              </a:prstGeom>
              <a:solidFill>
                <a:srgbClr val="FFFF66"/>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 name="Google Shape;1708;p28"/>
              <p:cNvSpPr/>
              <p:nvPr/>
            </p:nvSpPr>
            <p:spPr>
              <a:xfrm>
                <a:off x="473140" y="2210273"/>
                <a:ext cx="1642099" cy="171975"/>
              </a:xfrm>
              <a:prstGeom prst="parallelogram">
                <a:avLst>
                  <a:gd name="adj" fmla="val 96952"/>
                </a:avLst>
              </a:prstGeom>
              <a:solidFill>
                <a:srgbClr val="CC9900"/>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135940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7826188" cy="1082700"/>
          </a:xfrm>
          <a:prstGeom prst="rect">
            <a:avLst/>
          </a:prstGeom>
        </p:spPr>
        <p:txBody>
          <a:bodyPr spcFirstLastPara="1" wrap="square" lIns="0" tIns="0" rIns="0" bIns="0" anchor="t" anchorCtr="0">
            <a:noAutofit/>
          </a:bodyPr>
          <a:lstStyle/>
          <a:p>
            <a:pPr lvl="0"/>
            <a:r>
              <a:rPr lang="zh-TW" altLang="en-US" dirty="0">
                <a:latin typeface="微軟正黑體" panose="020B0604030504040204" pitchFamily="34" charset="-120"/>
                <a:ea typeface="微軟正黑體" panose="020B0604030504040204" pitchFamily="34" charset="-120"/>
              </a:rPr>
              <a:t>機器學習</a:t>
            </a:r>
            <a:r>
              <a:rPr lang="en-US" altLang="zh-TW" sz="3200" dirty="0"/>
              <a:t>—</a:t>
            </a:r>
            <a:r>
              <a:rPr lang="zh-TW" altLang="en-US" sz="3200" dirty="0">
                <a:latin typeface="微軟正黑體" panose="020B0604030504040204" pitchFamily="34" charset="-120"/>
                <a:ea typeface="微軟正黑體" panose="020B0604030504040204" pitchFamily="34" charset="-120"/>
              </a:rPr>
              <a:t>處理流程</a:t>
            </a:r>
            <a:endParaRPr dirty="0">
              <a:latin typeface="微軟正黑體" panose="020B0604030504040204" pitchFamily="34" charset="-120"/>
              <a:ea typeface="微軟正黑體" panose="020B0604030504040204" pitchFamily="34" charset="-120"/>
            </a:endParaRPr>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12</a:t>
            </a:fld>
            <a:endParaRPr kumimoji="0" sz="1200" b="0" i="0" u="none" strike="noStrike" kern="0" cap="none" spc="0" normalizeH="0" baseline="0" noProof="0">
              <a:ln>
                <a:noFill/>
              </a:ln>
              <a:solidFill>
                <a:srgbClr val="FFFFFF"/>
              </a:solidFill>
              <a:effectLst/>
              <a:uLnTx/>
              <a:uFillTx/>
              <a:latin typeface="Barlow Light"/>
              <a:sym typeface="Barlow Light"/>
            </a:endParaRPr>
          </a:p>
        </p:txBody>
      </p:sp>
      <p:sp>
        <p:nvSpPr>
          <p:cNvPr id="40" name="Google Shape;2295;p39">
            <a:extLst>
              <a:ext uri="{FF2B5EF4-FFF2-40B4-BE49-F238E27FC236}">
                <a16:creationId xmlns:a16="http://schemas.microsoft.com/office/drawing/2014/main" id="{C3917364-8301-4805-9ECB-A3FBDF719201}"/>
              </a:ext>
            </a:extLst>
          </p:cNvPr>
          <p:cNvSpPr txBox="1">
            <a:spLocks/>
          </p:cNvSpPr>
          <p:nvPr/>
        </p:nvSpPr>
        <p:spPr>
          <a:xfrm>
            <a:off x="8687100" y="4674900"/>
            <a:ext cx="456900" cy="4686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1pPr>
            <a:lvl2pPr marR="0" lvl="1"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2pPr>
            <a:lvl3pPr marR="0" lvl="2"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3pPr>
            <a:lvl4pPr marR="0" lvl="3"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4pPr>
            <a:lvl5pPr marR="0" lvl="4"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5pPr>
            <a:lvl6pPr marR="0" lvl="5"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6pPr>
            <a:lvl7pPr marR="0" lvl="6"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7pPr>
            <a:lvl8pPr marR="0" lvl="7"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8pPr>
            <a:lvl9pPr marR="0" lvl="8"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1200" b="0" i="0" u="none" strike="noStrike" kern="0" cap="none" spc="0" normalizeH="0" baseline="0" noProof="0" dirty="0">
              <a:ln>
                <a:noFill/>
              </a:ln>
              <a:solidFill>
                <a:srgbClr val="FFFFFF"/>
              </a:solidFill>
              <a:effectLst/>
              <a:uLnTx/>
              <a:uFillTx/>
              <a:latin typeface="Barlow Light"/>
              <a:sym typeface="Barlow Light"/>
            </a:endParaRPr>
          </a:p>
        </p:txBody>
      </p:sp>
      <p:grpSp>
        <p:nvGrpSpPr>
          <p:cNvPr id="99" name="Google Shape;1702;p28">
            <a:extLst>
              <a:ext uri="{FF2B5EF4-FFF2-40B4-BE49-F238E27FC236}">
                <a16:creationId xmlns:a16="http://schemas.microsoft.com/office/drawing/2014/main" id="{BEF6B5D2-3639-4E49-B13E-A6A120503ED4}"/>
              </a:ext>
            </a:extLst>
          </p:cNvPr>
          <p:cNvGrpSpPr/>
          <p:nvPr/>
        </p:nvGrpSpPr>
        <p:grpSpPr>
          <a:xfrm>
            <a:off x="626525" y="1898077"/>
            <a:ext cx="1683054" cy="886338"/>
            <a:chOff x="1083025" y="2306625"/>
            <a:chExt cx="1834900" cy="845198"/>
          </a:xfrm>
        </p:grpSpPr>
        <p:sp>
          <p:nvSpPr>
            <p:cNvPr id="101" name="Google Shape;1704;p28">
              <a:extLst>
                <a:ext uri="{FF2B5EF4-FFF2-40B4-BE49-F238E27FC236}">
                  <a16:creationId xmlns:a16="http://schemas.microsoft.com/office/drawing/2014/main" id="{51BF2416-41AA-4CD2-9A8D-3BBEC4E52814}"/>
                </a:ext>
              </a:extLst>
            </p:cNvPr>
            <p:cNvSpPr txBox="1"/>
            <p:nvPr/>
          </p:nvSpPr>
          <p:spPr>
            <a:xfrm>
              <a:off x="1122796" y="2705423"/>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007BB9"/>
                  </a:solidFill>
                  <a:effectLst/>
                  <a:uLnTx/>
                  <a:uFillTx/>
                  <a:latin typeface="Barlow"/>
                  <a:ea typeface="Barlow"/>
                  <a:cs typeface="Barlow"/>
                  <a:sym typeface="Barlow"/>
                </a:rPr>
                <a:t>計算特徵值</a:t>
              </a:r>
              <a:endParaRPr kumimoji="0" sz="1400" b="1" i="0" u="none" strike="noStrike" kern="0" cap="none" spc="0" normalizeH="0" baseline="0" noProof="0" dirty="0">
                <a:ln>
                  <a:noFill/>
                </a:ln>
                <a:solidFill>
                  <a:srgbClr val="007BB9"/>
                </a:solidFill>
                <a:effectLst/>
                <a:uLnTx/>
                <a:uFillTx/>
                <a:latin typeface="Barlow"/>
                <a:ea typeface="Barlow"/>
                <a:cs typeface="Barlow"/>
                <a:sym typeface="Barlow"/>
              </a:endParaRPr>
            </a:p>
          </p:txBody>
        </p:sp>
        <p:sp>
          <p:nvSpPr>
            <p:cNvPr id="104" name="Google Shape;1707;p28">
              <a:extLst>
                <a:ext uri="{FF2B5EF4-FFF2-40B4-BE49-F238E27FC236}">
                  <a16:creationId xmlns:a16="http://schemas.microsoft.com/office/drawing/2014/main" id="{1EA5AC08-6694-497F-8E6A-8060F4BAF316}"/>
                </a:ext>
              </a:extLst>
            </p:cNvPr>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1708;p28">
              <a:extLst>
                <a:ext uri="{FF2B5EF4-FFF2-40B4-BE49-F238E27FC236}">
                  <a16:creationId xmlns:a16="http://schemas.microsoft.com/office/drawing/2014/main" id="{24CF6746-52E0-4EE3-8C6C-515D5CBB46A5}"/>
                </a:ext>
              </a:extLst>
            </p:cNvPr>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1709;p28">
            <a:extLst>
              <a:ext uri="{FF2B5EF4-FFF2-40B4-BE49-F238E27FC236}">
                <a16:creationId xmlns:a16="http://schemas.microsoft.com/office/drawing/2014/main" id="{63454978-D41D-402A-8330-382049DCFEBE}"/>
              </a:ext>
            </a:extLst>
          </p:cNvPr>
          <p:cNvGrpSpPr/>
          <p:nvPr/>
        </p:nvGrpSpPr>
        <p:grpSpPr>
          <a:xfrm>
            <a:off x="2155245" y="1898885"/>
            <a:ext cx="1716528" cy="1658824"/>
            <a:chOff x="1046530" y="2306625"/>
            <a:chExt cx="1871395" cy="1581829"/>
          </a:xfrm>
        </p:grpSpPr>
        <p:sp>
          <p:nvSpPr>
            <p:cNvPr id="108" name="Google Shape;1711;p28">
              <a:extLst>
                <a:ext uri="{FF2B5EF4-FFF2-40B4-BE49-F238E27FC236}">
                  <a16:creationId xmlns:a16="http://schemas.microsoft.com/office/drawing/2014/main" id="{6936FB6C-037E-4756-985C-386C3902D916}"/>
                </a:ext>
              </a:extLst>
            </p:cNvPr>
            <p:cNvSpPr txBox="1"/>
            <p:nvPr/>
          </p:nvSpPr>
          <p:spPr>
            <a:xfrm>
              <a:off x="1129904" y="2694254"/>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007BB9"/>
                  </a:solidFill>
                  <a:effectLst/>
                  <a:uLnTx/>
                  <a:uFillTx/>
                  <a:latin typeface="Barlow"/>
                  <a:ea typeface="Barlow"/>
                  <a:cs typeface="Barlow"/>
                  <a:sym typeface="Barlow"/>
                </a:rPr>
                <a:t>特徵工程</a:t>
              </a:r>
              <a:endParaRPr kumimoji="0" sz="1400" b="1" i="0" u="none" strike="noStrike" kern="0" cap="none" spc="0" normalizeH="0" baseline="0" noProof="0" dirty="0">
                <a:ln>
                  <a:noFill/>
                </a:ln>
                <a:solidFill>
                  <a:srgbClr val="007BB9"/>
                </a:solidFill>
                <a:effectLst/>
                <a:uLnTx/>
                <a:uFillTx/>
                <a:latin typeface="Barlow"/>
                <a:ea typeface="Barlow"/>
                <a:cs typeface="Barlow"/>
                <a:sym typeface="Barlow"/>
              </a:endParaRPr>
            </a:p>
          </p:txBody>
        </p:sp>
        <p:sp>
          <p:nvSpPr>
            <p:cNvPr id="109" name="Google Shape;1712;p28">
              <a:extLst>
                <a:ext uri="{FF2B5EF4-FFF2-40B4-BE49-F238E27FC236}">
                  <a16:creationId xmlns:a16="http://schemas.microsoft.com/office/drawing/2014/main" id="{CF871ABF-3CA2-4347-A21A-A7ED9E9AE1CE}"/>
                </a:ext>
              </a:extLst>
            </p:cNvPr>
            <p:cNvSpPr txBox="1"/>
            <p:nvPr/>
          </p:nvSpPr>
          <p:spPr>
            <a:xfrm>
              <a:off x="1046530" y="3151054"/>
              <a:ext cx="1789884" cy="737400"/>
            </a:xfrm>
            <a:prstGeom prst="rect">
              <a:avLst/>
            </a:prstGeom>
            <a:noFill/>
            <a:ln>
              <a:noFill/>
            </a:ln>
          </p:spPr>
          <p:txBody>
            <a:bodyPr spcFirstLastPara="1" wrap="square" lIns="91425" tIns="91425" rIns="91425" bIns="91425" anchor="t" anchorCtr="0">
              <a:noAutofit/>
            </a:bodyPr>
            <a:lstStyle/>
            <a:p>
              <a:pPr marL="285750" marR="0" lvl="0" indent="-285750" algn="l" defTabSz="914400" rtl="0" eaLnBrk="1" fontAlgn="auto" latinLnBrk="0" hangingPunct="1">
                <a:lnSpc>
                  <a:spcPct val="100000"/>
                </a:lnSpc>
                <a:spcBef>
                  <a:spcPts val="0"/>
                </a:spcBef>
                <a:spcAft>
                  <a:spcPts val="600"/>
                </a:spcAft>
                <a:buClr>
                  <a:srgbClr val="00809E"/>
                </a:buClr>
                <a:buSzTx/>
                <a:buFont typeface="Wingdings" panose="05000000000000000000" pitchFamily="2" charset="2"/>
                <a:buChar char="u"/>
                <a:tabLst/>
                <a:defRPr/>
              </a:pPr>
              <a:r>
                <a:rPr kumimoji="0" lang="en-US" altLang="zh-TW" sz="1200" b="0" i="0" u="none" strike="noStrike" kern="0" cap="none" spc="0" normalizeH="0" baseline="0" noProof="0" dirty="0">
                  <a:ln>
                    <a:noFill/>
                  </a:ln>
                  <a:solidFill>
                    <a:srgbClr val="007BB9"/>
                  </a:solidFill>
                  <a:effectLst/>
                  <a:uLnTx/>
                  <a:uFillTx/>
                  <a:latin typeface="Barlow"/>
                  <a:ea typeface="Barlow"/>
                  <a:cs typeface="Barlow"/>
                  <a:sym typeface="Barlow"/>
                </a:rPr>
                <a:t>PCA</a:t>
              </a:r>
              <a:r>
                <a:rPr kumimoji="0" lang="zh-TW" altLang="en-US" sz="1200" b="0" i="0" u="none" strike="noStrike" kern="0" cap="none" spc="0" normalizeH="0" baseline="0" noProof="0" dirty="0">
                  <a:ln>
                    <a:noFill/>
                  </a:ln>
                  <a:solidFill>
                    <a:srgbClr val="007BB9"/>
                  </a:solidFill>
                  <a:effectLst/>
                  <a:uLnTx/>
                  <a:uFillTx/>
                  <a:latin typeface="Barlow"/>
                  <a:ea typeface="Barlow"/>
                  <a:cs typeface="Barlow"/>
                  <a:sym typeface="Barlow"/>
                </a:rPr>
                <a:t> </a:t>
              </a:r>
              <a:r>
                <a:rPr kumimoji="0" lang="zh-TW" altLang="en-US"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Barlow"/>
                  <a:sym typeface="Barlow"/>
                </a:rPr>
                <a:t>主成份分析</a:t>
              </a:r>
              <a:endParaRPr kumimoji="0" lang="en-US" altLang="zh-TW"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Barlow"/>
                <a:sym typeface="Barlow"/>
              </a:endParaRPr>
            </a:p>
            <a:p>
              <a:pPr marL="285750" marR="0" lvl="0" indent="-285750" algn="l" defTabSz="914400" rtl="0" eaLnBrk="1" fontAlgn="auto" latinLnBrk="0" hangingPunct="1">
                <a:lnSpc>
                  <a:spcPct val="100000"/>
                </a:lnSpc>
                <a:spcBef>
                  <a:spcPts val="0"/>
                </a:spcBef>
                <a:spcAft>
                  <a:spcPts val="600"/>
                </a:spcAft>
                <a:buClr>
                  <a:srgbClr val="00809E"/>
                </a:buClr>
                <a:buSzTx/>
                <a:buFont typeface="Wingdings" panose="05000000000000000000" pitchFamily="2" charset="2"/>
                <a:buChar char="u"/>
                <a:tabLst/>
                <a:defRPr/>
              </a:pPr>
              <a:r>
                <a:rPr kumimoji="0" lang="en-US" sz="1200" b="0" i="0" u="none" strike="noStrike" kern="0" cap="none" spc="0" normalizeH="0" baseline="0" noProof="0" dirty="0">
                  <a:ln>
                    <a:noFill/>
                  </a:ln>
                  <a:solidFill>
                    <a:srgbClr val="007BB9"/>
                  </a:solidFill>
                  <a:effectLst/>
                  <a:uLnTx/>
                  <a:uFillTx/>
                  <a:latin typeface="Barlow"/>
                  <a:ea typeface="Barlow"/>
                  <a:cs typeface="Barlow"/>
                  <a:sym typeface="Barlow"/>
                </a:rPr>
                <a:t>StandardScaler      </a:t>
              </a:r>
              <a:r>
                <a:rPr kumimoji="0" lang="zh-TW" altLang="en-US"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Barlow"/>
                  <a:sym typeface="Barlow"/>
                </a:rPr>
                <a:t>標準化</a:t>
              </a:r>
              <a:endParaRPr kumimoji="0"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Barlow"/>
                <a:sym typeface="Barlow"/>
              </a:endParaRPr>
            </a:p>
          </p:txBody>
        </p:sp>
        <p:sp>
          <p:nvSpPr>
            <p:cNvPr id="111" name="Google Shape;1714;p28">
              <a:extLst>
                <a:ext uri="{FF2B5EF4-FFF2-40B4-BE49-F238E27FC236}">
                  <a16:creationId xmlns:a16="http://schemas.microsoft.com/office/drawing/2014/main" id="{EF2914B4-E235-4590-9D5F-478D29F21020}"/>
                </a:ext>
              </a:extLst>
            </p:cNvPr>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1715;p28">
              <a:extLst>
                <a:ext uri="{FF2B5EF4-FFF2-40B4-BE49-F238E27FC236}">
                  <a16:creationId xmlns:a16="http://schemas.microsoft.com/office/drawing/2014/main" id="{AC3FB33A-2FE8-4E59-B363-72B415755BFB}"/>
                </a:ext>
              </a:extLst>
            </p:cNvPr>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 name="Google Shape;1716;p28">
            <a:extLst>
              <a:ext uri="{FF2B5EF4-FFF2-40B4-BE49-F238E27FC236}">
                <a16:creationId xmlns:a16="http://schemas.microsoft.com/office/drawing/2014/main" id="{85686B90-558F-4C89-A544-C6A1D731F110}"/>
              </a:ext>
            </a:extLst>
          </p:cNvPr>
          <p:cNvGrpSpPr/>
          <p:nvPr/>
        </p:nvGrpSpPr>
        <p:grpSpPr>
          <a:xfrm>
            <a:off x="3748405" y="1898075"/>
            <a:ext cx="1683054" cy="1594934"/>
            <a:chOff x="1083025" y="2306625"/>
            <a:chExt cx="1834900" cy="1520905"/>
          </a:xfrm>
        </p:grpSpPr>
        <p:sp>
          <p:nvSpPr>
            <p:cNvPr id="115" name="Google Shape;1718;p28">
              <a:extLst>
                <a:ext uri="{FF2B5EF4-FFF2-40B4-BE49-F238E27FC236}">
                  <a16:creationId xmlns:a16="http://schemas.microsoft.com/office/drawing/2014/main" id="{AEBBDF95-04ED-4AA1-B42E-6CB6A9C98CBC}"/>
                </a:ext>
              </a:extLst>
            </p:cNvPr>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757B89"/>
                  </a:solidFill>
                  <a:effectLst/>
                  <a:uLnTx/>
                  <a:uFillTx/>
                  <a:latin typeface="Barlow"/>
                  <a:ea typeface="Barlow"/>
                  <a:cs typeface="Barlow"/>
                  <a:sym typeface="Barlow"/>
                </a:rPr>
                <a:t>模型訓練</a:t>
              </a:r>
              <a:endParaRPr kumimoji="0" sz="1400" b="1" i="0" u="none" strike="noStrike" kern="0" cap="none" spc="0" normalizeH="0" baseline="0" noProof="0" dirty="0">
                <a:ln>
                  <a:noFill/>
                </a:ln>
                <a:solidFill>
                  <a:srgbClr val="757B89"/>
                </a:solidFill>
                <a:effectLst/>
                <a:uLnTx/>
                <a:uFillTx/>
                <a:latin typeface="Barlow"/>
                <a:ea typeface="Barlow"/>
                <a:cs typeface="Barlow"/>
                <a:sym typeface="Barlow"/>
              </a:endParaRPr>
            </a:p>
          </p:txBody>
        </p:sp>
        <p:sp>
          <p:nvSpPr>
            <p:cNvPr id="116" name="Google Shape;1719;p28">
              <a:extLst>
                <a:ext uri="{FF2B5EF4-FFF2-40B4-BE49-F238E27FC236}">
                  <a16:creationId xmlns:a16="http://schemas.microsoft.com/office/drawing/2014/main" id="{8CA3A155-2D4A-4911-9668-B823F57AC389}"/>
                </a:ext>
              </a:extLst>
            </p:cNvPr>
            <p:cNvSpPr txBox="1"/>
            <p:nvPr/>
          </p:nvSpPr>
          <p:spPr>
            <a:xfrm>
              <a:off x="1253054" y="3141424"/>
              <a:ext cx="1664771" cy="686106"/>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30000"/>
                </a:lnSpc>
                <a:spcBef>
                  <a:spcPts val="0"/>
                </a:spcBef>
                <a:spcAft>
                  <a:spcPts val="0"/>
                </a:spcAft>
                <a:buClr>
                  <a:srgbClr val="000000"/>
                </a:buClr>
                <a:buSzTx/>
                <a:buFont typeface="Arial"/>
                <a:buNone/>
                <a:tabLst/>
                <a:defRPr/>
              </a:pP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rPr>
                <a:t>訓練期間：</a:t>
              </a:r>
              <a:endParaRPr kumimoji="0" lang="en-US"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endParaRPr>
            </a:p>
            <a:p>
              <a:pPr marL="0" marR="0" lvl="0" indent="0" algn="l" defTabSz="914400" rtl="0" eaLnBrk="1" fontAlgn="auto" latinLnBrk="0" hangingPunct="1">
                <a:lnSpc>
                  <a:spcPct val="130000"/>
                </a:lnSpc>
                <a:spcBef>
                  <a:spcPts val="0"/>
                </a:spcBef>
                <a:spcAft>
                  <a:spcPts val="0"/>
                </a:spcAft>
                <a:buClr>
                  <a:srgbClr val="000000"/>
                </a:buClr>
                <a:buSzTx/>
                <a:buFont typeface="Arial"/>
                <a:buNone/>
                <a:tabLst/>
                <a:defRPr/>
              </a:pPr>
              <a:r>
                <a:rPr kumimoji="0" lang="en-US" altLang="zh-TW" sz="1000" b="0" i="0" u="none" strike="noStrike" kern="0" cap="none" spc="0" normalizeH="0" baseline="0" noProof="0" dirty="0">
                  <a:ln>
                    <a:noFill/>
                  </a:ln>
                  <a:solidFill>
                    <a:srgbClr val="757B89"/>
                  </a:solidFill>
                  <a:effectLst/>
                  <a:uLnTx/>
                  <a:uFillTx/>
                  <a:latin typeface="Barlow" panose="02020500000000000000" charset="0"/>
                  <a:ea typeface="微軟正黑體" panose="020B0604030504040204" pitchFamily="34" charset="-120"/>
                  <a:cs typeface="Arial"/>
                  <a:sym typeface="Arial"/>
                </a:rPr>
                <a:t>2015/01/01 – 2019/01/03</a:t>
              </a: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rPr>
                <a:t>每個基金建立模型</a:t>
              </a:r>
              <a:endParaRPr kumimoji="0" lang="en-US"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rPr>
                <a:t>每個類別建立模型</a:t>
              </a:r>
              <a:endParaRPr kumimoji="0" lang="en-US"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endParaRPr kumimoji="0" lang="en-US" altLang="zh-TW"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118" name="Google Shape;1721;p28">
              <a:extLst>
                <a:ext uri="{FF2B5EF4-FFF2-40B4-BE49-F238E27FC236}">
                  <a16:creationId xmlns:a16="http://schemas.microsoft.com/office/drawing/2014/main" id="{98CC5A29-689D-4F15-BD64-7BB9687F8F90}"/>
                </a:ext>
              </a:extLst>
            </p:cNvPr>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722;p28">
              <a:extLst>
                <a:ext uri="{FF2B5EF4-FFF2-40B4-BE49-F238E27FC236}">
                  <a16:creationId xmlns:a16="http://schemas.microsoft.com/office/drawing/2014/main" id="{0F20B554-AB62-4832-9D73-73E5BDD5CF54}"/>
                </a:ext>
              </a:extLst>
            </p:cNvPr>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 name="Google Shape;1723;p28">
            <a:extLst>
              <a:ext uri="{FF2B5EF4-FFF2-40B4-BE49-F238E27FC236}">
                <a16:creationId xmlns:a16="http://schemas.microsoft.com/office/drawing/2014/main" id="{F0A0F5EF-0039-4EB4-B4D9-A086CFF6227A}"/>
              </a:ext>
            </a:extLst>
          </p:cNvPr>
          <p:cNvGrpSpPr/>
          <p:nvPr/>
        </p:nvGrpSpPr>
        <p:grpSpPr>
          <a:xfrm>
            <a:off x="5317211" y="1898077"/>
            <a:ext cx="1683054" cy="1659633"/>
            <a:chOff x="1083025" y="2306625"/>
            <a:chExt cx="1834900" cy="1582600"/>
          </a:xfrm>
        </p:grpSpPr>
        <p:sp>
          <p:nvSpPr>
            <p:cNvPr id="122" name="Google Shape;1725;p28">
              <a:extLst>
                <a:ext uri="{FF2B5EF4-FFF2-40B4-BE49-F238E27FC236}">
                  <a16:creationId xmlns:a16="http://schemas.microsoft.com/office/drawing/2014/main" id="{A29174EF-F8B1-44EE-B1A0-ED9D0DCB8525}"/>
                </a:ext>
              </a:extLst>
            </p:cNvPr>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757B89"/>
                  </a:solidFill>
                  <a:effectLst/>
                  <a:uLnTx/>
                  <a:uFillTx/>
                  <a:latin typeface="Barlow"/>
                  <a:ea typeface="Barlow"/>
                  <a:cs typeface="Barlow"/>
                  <a:sym typeface="Barlow"/>
                </a:rPr>
                <a:t>預測結果</a:t>
              </a:r>
              <a:endParaRPr kumimoji="0" sz="1400" b="1" i="0" u="none" strike="noStrike" kern="0" cap="none" spc="0" normalizeH="0" baseline="0" noProof="0" dirty="0">
                <a:ln>
                  <a:noFill/>
                </a:ln>
                <a:solidFill>
                  <a:srgbClr val="757B89"/>
                </a:solidFill>
                <a:effectLst/>
                <a:uLnTx/>
                <a:uFillTx/>
                <a:latin typeface="Barlow"/>
                <a:ea typeface="Barlow"/>
                <a:cs typeface="Barlow"/>
                <a:sym typeface="Barlow"/>
              </a:endParaRPr>
            </a:p>
          </p:txBody>
        </p:sp>
        <p:sp>
          <p:nvSpPr>
            <p:cNvPr id="123" name="Google Shape;1726;p28">
              <a:extLst>
                <a:ext uri="{FF2B5EF4-FFF2-40B4-BE49-F238E27FC236}">
                  <a16:creationId xmlns:a16="http://schemas.microsoft.com/office/drawing/2014/main" id="{F984BC2D-887A-46FC-B35C-C5083231C65E}"/>
                </a:ext>
              </a:extLst>
            </p:cNvPr>
            <p:cNvSpPr txBox="1"/>
            <p:nvPr/>
          </p:nvSpPr>
          <p:spPr>
            <a:xfrm>
              <a:off x="1235825" y="3151825"/>
              <a:ext cx="1557445" cy="7374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預測</a:t>
              </a:r>
              <a:r>
                <a:rPr kumimoji="0" lang="en-US" altLang="zh-TW" sz="1200" b="0" i="0" u="none" strike="noStrike" kern="0" cap="none" spc="0" normalizeH="0" baseline="0" noProof="0" dirty="0">
                  <a:ln>
                    <a:noFill/>
                  </a:ln>
                  <a:solidFill>
                    <a:srgbClr val="757B89"/>
                  </a:solidFill>
                  <a:effectLst/>
                  <a:uLnTx/>
                  <a:uFillTx/>
                  <a:latin typeface="Barlow"/>
                  <a:ea typeface="Barlow"/>
                  <a:cs typeface="Barlow"/>
                  <a:sym typeface="Barlow"/>
                </a:rPr>
                <a:t>2019/01/04</a:t>
              </a: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的未來報酬率，並選出五檔最佳基金</a:t>
              </a:r>
              <a:endParaRPr kumimoji="0"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endParaRPr>
            </a:p>
          </p:txBody>
        </p:sp>
        <p:sp>
          <p:nvSpPr>
            <p:cNvPr id="125" name="Google Shape;1728;p28">
              <a:extLst>
                <a:ext uri="{FF2B5EF4-FFF2-40B4-BE49-F238E27FC236}">
                  <a16:creationId xmlns:a16="http://schemas.microsoft.com/office/drawing/2014/main" id="{AA90D932-69D6-4757-95CE-74108CF36E27}"/>
                </a:ext>
              </a:extLst>
            </p:cNvPr>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729;p28">
              <a:extLst>
                <a:ext uri="{FF2B5EF4-FFF2-40B4-BE49-F238E27FC236}">
                  <a16:creationId xmlns:a16="http://schemas.microsoft.com/office/drawing/2014/main" id="{0ECAE5D7-8A4D-4A53-BF61-30D0B762036A}"/>
                </a:ext>
              </a:extLst>
            </p:cNvPr>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 name="Google Shape;1723;p28">
            <a:extLst>
              <a:ext uri="{FF2B5EF4-FFF2-40B4-BE49-F238E27FC236}">
                <a16:creationId xmlns:a16="http://schemas.microsoft.com/office/drawing/2014/main" id="{3094985A-9D06-405D-A692-598D300C812D}"/>
              </a:ext>
            </a:extLst>
          </p:cNvPr>
          <p:cNvGrpSpPr/>
          <p:nvPr/>
        </p:nvGrpSpPr>
        <p:grpSpPr>
          <a:xfrm>
            <a:off x="6885925" y="1898078"/>
            <a:ext cx="1683054" cy="1659633"/>
            <a:chOff x="1083025" y="2306625"/>
            <a:chExt cx="1834900" cy="1582600"/>
          </a:xfrm>
        </p:grpSpPr>
        <p:sp>
          <p:nvSpPr>
            <p:cNvPr id="129" name="Google Shape;1725;p28">
              <a:extLst>
                <a:ext uri="{FF2B5EF4-FFF2-40B4-BE49-F238E27FC236}">
                  <a16:creationId xmlns:a16="http://schemas.microsoft.com/office/drawing/2014/main" id="{110C26A4-E2D6-4123-A77F-E85AFE43A89E}"/>
                </a:ext>
              </a:extLst>
            </p:cNvPr>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757B89"/>
                  </a:solidFill>
                  <a:effectLst/>
                  <a:uLnTx/>
                  <a:uFillTx/>
                  <a:latin typeface="Barlow"/>
                  <a:ea typeface="Barlow"/>
                  <a:cs typeface="Barlow"/>
                  <a:sym typeface="Barlow"/>
                </a:rPr>
                <a:t>進行回測</a:t>
              </a:r>
              <a:endParaRPr kumimoji="0" sz="1400" b="1" i="0" u="none" strike="noStrike" kern="0" cap="none" spc="0" normalizeH="0" baseline="0" noProof="0" dirty="0">
                <a:ln>
                  <a:noFill/>
                </a:ln>
                <a:solidFill>
                  <a:srgbClr val="757B89"/>
                </a:solidFill>
                <a:effectLst/>
                <a:uLnTx/>
                <a:uFillTx/>
                <a:latin typeface="Barlow"/>
                <a:ea typeface="Barlow"/>
                <a:cs typeface="Barlow"/>
                <a:sym typeface="Barlow"/>
              </a:endParaRPr>
            </a:p>
          </p:txBody>
        </p:sp>
        <p:sp>
          <p:nvSpPr>
            <p:cNvPr id="130" name="Google Shape;1726;p28">
              <a:extLst>
                <a:ext uri="{FF2B5EF4-FFF2-40B4-BE49-F238E27FC236}">
                  <a16:creationId xmlns:a16="http://schemas.microsoft.com/office/drawing/2014/main" id="{4CBE4A49-9497-4F12-BBAA-822A7C6E7CFA}"/>
                </a:ext>
              </a:extLst>
            </p:cNvPr>
            <p:cNvSpPr txBox="1"/>
            <p:nvPr/>
          </p:nvSpPr>
          <p:spPr>
            <a:xfrm>
              <a:off x="1215699" y="3151825"/>
              <a:ext cx="1525225" cy="7374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使用</a:t>
              </a:r>
              <a:r>
                <a:rPr kumimoji="0" lang="en-US" altLang="zh-TW" sz="1200" b="0" i="0" u="none" strike="noStrike" kern="0" cap="none" spc="0" normalizeH="0" baseline="0" noProof="0" dirty="0">
                  <a:ln>
                    <a:noFill/>
                  </a:ln>
                  <a:solidFill>
                    <a:srgbClr val="757B89"/>
                  </a:solidFill>
                  <a:effectLst/>
                  <a:uLnTx/>
                  <a:uFillTx/>
                  <a:latin typeface="Barlow"/>
                  <a:ea typeface="Barlow"/>
                  <a:cs typeface="Barlow"/>
                  <a:sym typeface="Barlow"/>
                </a:rPr>
                <a:t>2019/01/07</a:t>
              </a: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後資料，檢驗模型選出的五檔基金是否能贏過</a:t>
              </a:r>
              <a:r>
                <a:rPr kumimoji="0" lang="en-US"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benchmark</a:t>
              </a:r>
              <a:endParaRPr kumimoji="0"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endParaRPr>
            </a:p>
          </p:txBody>
        </p:sp>
        <p:sp>
          <p:nvSpPr>
            <p:cNvPr id="132" name="Google Shape;1728;p28">
              <a:extLst>
                <a:ext uri="{FF2B5EF4-FFF2-40B4-BE49-F238E27FC236}">
                  <a16:creationId xmlns:a16="http://schemas.microsoft.com/office/drawing/2014/main" id="{0AF1EAA4-267C-4BF8-B858-990187F747B8}"/>
                </a:ext>
              </a:extLst>
            </p:cNvPr>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1729;p28">
              <a:extLst>
                <a:ext uri="{FF2B5EF4-FFF2-40B4-BE49-F238E27FC236}">
                  <a16:creationId xmlns:a16="http://schemas.microsoft.com/office/drawing/2014/main" id="{89295B5C-1637-4EB6-89DD-16D3622B76BD}"/>
                </a:ext>
              </a:extLst>
            </p:cNvPr>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 name="Google Shape;1719;p28">
            <a:extLst>
              <a:ext uri="{FF2B5EF4-FFF2-40B4-BE49-F238E27FC236}">
                <a16:creationId xmlns:a16="http://schemas.microsoft.com/office/drawing/2014/main" id="{D772CCCB-7B82-4E5A-B168-74635F8B86F1}"/>
              </a:ext>
            </a:extLst>
          </p:cNvPr>
          <p:cNvSpPr txBox="1"/>
          <p:nvPr/>
        </p:nvSpPr>
        <p:spPr>
          <a:xfrm>
            <a:off x="663005" y="2773509"/>
            <a:ext cx="1527005" cy="71950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30000"/>
              </a:lnSpc>
              <a:spcBef>
                <a:spcPts val="0"/>
              </a:spcBef>
              <a:spcAft>
                <a:spcPts val="0"/>
              </a:spcAft>
              <a:buClr>
                <a:srgbClr val="00809E"/>
              </a:buClr>
              <a:buSzTx/>
              <a:buFont typeface="Arial"/>
              <a:buNone/>
              <a:tabLst/>
              <a:defRPr/>
            </a:pPr>
            <a:r>
              <a:rPr kumimoji="0" lang="zh-TW" altLang="en-US"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Arial"/>
                <a:sym typeface="Arial"/>
              </a:rPr>
              <a:t>利用處理後淨值資料計算報酬率，再計算出</a:t>
            </a:r>
            <a:r>
              <a:rPr kumimoji="0" lang="en-US" altLang="zh-TW"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Arial"/>
                <a:sym typeface="Arial"/>
              </a:rPr>
              <a:t>13</a:t>
            </a:r>
            <a:r>
              <a:rPr kumimoji="0" lang="zh-TW" altLang="en-US"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Arial"/>
                <a:sym typeface="Arial"/>
              </a:rPr>
              <a:t>個特徵值</a:t>
            </a:r>
            <a:endParaRPr kumimoji="0" lang="en-US" altLang="zh-TW" sz="1400" b="0" i="0" u="none" strike="noStrike" kern="0" cap="none" spc="0" normalizeH="0" baseline="0" noProof="0" dirty="0">
              <a:ln>
                <a:noFill/>
              </a:ln>
              <a:solidFill>
                <a:srgbClr val="007BB9"/>
              </a:solidFill>
              <a:effectLst/>
              <a:uLnTx/>
              <a:uFillTx/>
              <a:latin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5C6EC53-0B5E-4C16-9238-2926485A97C4}"/>
              </a:ext>
            </a:extLst>
          </p:cNvPr>
          <p:cNvSpPr>
            <a:spLocks noGrp="1"/>
          </p:cNvSpPr>
          <p:nvPr>
            <p:ph type="title"/>
          </p:nvPr>
        </p:nvSpPr>
        <p:spPr>
          <a:xfrm>
            <a:off x="457200" y="497552"/>
            <a:ext cx="8686800" cy="1082700"/>
          </a:xfrm>
        </p:spPr>
        <p:txBody>
          <a:bodyPr/>
          <a:lstStyle/>
          <a:p>
            <a:r>
              <a:rPr lang="zh-TW" altLang="en-US" dirty="0">
                <a:latin typeface="微軟正黑體" panose="020B0604030504040204" pitchFamily="34" charset="-120"/>
                <a:ea typeface="微軟正黑體" panose="020B0604030504040204" pitchFamily="34" charset="-120"/>
              </a:rPr>
              <a:t>機器學習</a:t>
            </a:r>
            <a:r>
              <a:rPr lang="en-US" altLang="zh-TW" sz="3200" dirty="0"/>
              <a:t>—</a:t>
            </a:r>
            <a:r>
              <a:rPr lang="zh-TW" altLang="en-US" sz="3200" dirty="0">
                <a:latin typeface="微軟正黑體" panose="020B0604030504040204" pitchFamily="34" charset="-120"/>
                <a:ea typeface="微軟正黑體" panose="020B0604030504040204" pitchFamily="34" charset="-120"/>
              </a:rPr>
              <a:t>特徵值</a:t>
            </a:r>
            <a:r>
              <a:rPr lang="en-US" altLang="zh-TW" sz="3200" dirty="0">
                <a:latin typeface="微軟正黑體" panose="020B0604030504040204" pitchFamily="34" charset="-120"/>
                <a:ea typeface="微軟正黑體" panose="020B0604030504040204" pitchFamily="34" charset="-120"/>
              </a:rPr>
              <a:t> X </a:t>
            </a:r>
            <a:r>
              <a:rPr lang="zh-TW" altLang="en-US" sz="3200" dirty="0">
                <a:latin typeface="微軟正黑體" panose="020B0604030504040204" pitchFamily="34" charset="-120"/>
                <a:ea typeface="微軟正黑體" panose="020B0604030504040204" pitchFamily="34" charset="-120"/>
              </a:rPr>
              <a:t>與預測項</a:t>
            </a:r>
            <a:r>
              <a:rPr lang="en-US" altLang="zh-TW" sz="3200" dirty="0">
                <a:latin typeface="微軟正黑體" panose="020B0604030504040204" pitchFamily="34" charset="-120"/>
                <a:ea typeface="微軟正黑體" panose="020B0604030504040204" pitchFamily="34" charset="-120"/>
              </a:rPr>
              <a:t> Y</a:t>
            </a:r>
            <a:endParaRPr lang="zh-TW" altLang="en-US" dirty="0">
              <a:latin typeface="微軟正黑體" panose="020B0604030504040204" pitchFamily="34" charset="-120"/>
              <a:ea typeface="微軟正黑體" panose="020B0604030504040204" pitchFamily="34" charset="-120"/>
            </a:endParaRPr>
          </a:p>
        </p:txBody>
      </p:sp>
      <p:sp>
        <p:nvSpPr>
          <p:cNvPr id="5" name="投影片編號版面配置區 4">
            <a:extLst>
              <a:ext uri="{FF2B5EF4-FFF2-40B4-BE49-F238E27FC236}">
                <a16:creationId xmlns:a16="http://schemas.microsoft.com/office/drawing/2014/main" id="{73713C8E-84C6-4352-A1F6-92BDF10E353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smtClean="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13</a:t>
            </a:fld>
            <a:endParaRPr kumimoji="0" lang="en" sz="1200" b="0" i="0" u="none" strike="noStrike" kern="0" cap="none" spc="0" normalizeH="0" baseline="0" noProof="0" dirty="0">
              <a:ln>
                <a:noFill/>
              </a:ln>
              <a:solidFill>
                <a:srgbClr val="FFFFFF"/>
              </a:solidFill>
              <a:effectLst/>
              <a:uLnTx/>
              <a:uFillTx/>
              <a:latin typeface="Barlow Light"/>
              <a:sym typeface="Barlow Light"/>
            </a:endParaRPr>
          </a:p>
        </p:txBody>
      </p:sp>
      <p:sp>
        <p:nvSpPr>
          <p:cNvPr id="6" name="Google Shape;1705;p28">
            <a:extLst>
              <a:ext uri="{FF2B5EF4-FFF2-40B4-BE49-F238E27FC236}">
                <a16:creationId xmlns:a16="http://schemas.microsoft.com/office/drawing/2014/main" id="{9E417A0F-5FBB-4B03-9E0F-85793EED03E2}"/>
              </a:ext>
            </a:extLst>
          </p:cNvPr>
          <p:cNvSpPr txBox="1">
            <a:spLocks noGrp="1"/>
          </p:cNvSpPr>
          <p:nvPr>
            <p:ph type="body" idx="1"/>
          </p:nvPr>
        </p:nvSpPr>
        <p:spPr>
          <a:xfrm>
            <a:off x="255181" y="1146950"/>
            <a:ext cx="8431619" cy="3996550"/>
          </a:xfrm>
          <a:prstGeom prst="rect">
            <a:avLst/>
          </a:prstGeom>
          <a:noFill/>
          <a:ln>
            <a:noFill/>
          </a:ln>
        </p:spPr>
        <p:txBody>
          <a:bodyPr spcFirstLastPara="1" wrap="square" lIns="91425" tIns="91425" rIns="91425" bIns="91425" numCol="2" anchor="t" anchorCtr="0">
            <a:noAutofit/>
          </a:bodyPr>
          <a:lstStyle/>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X1: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的</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平均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數</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X2: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的</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標準差</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X3:</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的</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偏</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態係數</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X4:</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的</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峰度</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X5:</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的差分</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X6: </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報酬率的負標準差</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X7:</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報酬率相對</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該類平均的比率</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X8:</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alpha</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（超額報酬）</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X9:</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beta</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（市場報酬）</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X10:</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Max Drawdown</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a:t>
            </a:r>
            <a:r>
              <a:rPr lang="zh-TW" altLang="zh-TW" dirty="0">
                <a:latin typeface="微軟正黑體" panose="020B0604030504040204" pitchFamily="34" charset="-120"/>
                <a:ea typeface="微軟正黑體" panose="020B0604030504040204" pitchFamily="34" charset="-120"/>
                <a:cs typeface="Times New Roman" panose="02020603050405020304" pitchFamily="18" charset="0"/>
              </a:rPr>
              <a:t>最大回撤</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a:t>
            </a:r>
            <a:r>
              <a:rPr lang="en-US" altLang="zh-TW" dirty="0">
                <a:latin typeface="微軟正黑體" panose="020B0604030504040204" pitchFamily="34" charset="-120"/>
                <a:ea typeface="微軟正黑體" panose="020B0604030504040204" pitchFamily="34" charset="-120"/>
                <a:cs typeface="Times New Roman" panose="02020603050405020304" pitchFamily="18" charset="0"/>
              </a:rPr>
              <a:t> </a:t>
            </a:r>
          </a:p>
          <a:p>
            <a:pPr marL="171450" lvl="0" indent="-17145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X11</a:t>
            </a:r>
            <a:r>
              <a:rPr lang="en-US" altLang="zh-TW" dirty="0">
                <a:latin typeface="微軟正黑體" panose="020B0604030504040204" pitchFamily="34" charset="-120"/>
                <a:ea typeface="微軟正黑體" panose="020B0604030504040204" pitchFamily="34" charset="-120"/>
                <a:cs typeface="Times New Roman" panose="02020603050405020304" pitchFamily="18" charset="0"/>
              </a:rPr>
              <a:t>: Sharpe ratio</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latin typeface="微軟正黑體" panose="020B0604030504040204" pitchFamily="34" charset="-120"/>
                <a:ea typeface="微軟正黑體" panose="020B0604030504040204" pitchFamily="34" charset="-120"/>
                <a:cs typeface="Times New Roman" panose="02020603050405020304" pitchFamily="18" charset="0"/>
              </a:rPr>
              <a:t>X12: S</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ortino ratio</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X13:</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en-US" altLang="zh-TW" dirty="0">
                <a:latin typeface="微軟正黑體" panose="020B0604030504040204" pitchFamily="34" charset="-120"/>
                <a:ea typeface="微軟正黑體" panose="020B0604030504040204" pitchFamily="34" charset="-120"/>
                <a:cs typeface="Times New Roman" panose="02020603050405020304" pitchFamily="18" charset="0"/>
              </a:rPr>
              <a:t>C</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almar ratio</a:t>
            </a:r>
          </a:p>
          <a:p>
            <a:pPr marL="171450" lvl="0" indent="-171450" algn="l" rtl="0">
              <a:lnSpc>
                <a:spcPct val="200000"/>
              </a:lnSpc>
              <a:spcBef>
                <a:spcPts val="0"/>
              </a:spcBef>
              <a:buFont typeface="Arial" panose="020B0604020202020204" pitchFamily="34" charset="0"/>
              <a:buChar char="•"/>
            </a:pPr>
            <a:r>
              <a:rPr lang="en-US" dirty="0">
                <a:solidFill>
                  <a:schemeClr val="accent2"/>
                </a:solidFill>
                <a:latin typeface="微軟正黑體" panose="020B0604030504040204" pitchFamily="34" charset="-120"/>
                <a:ea typeface="微軟正黑體" panose="020B0604030504040204" pitchFamily="34" charset="-120"/>
                <a:cs typeface="Times New Roman" panose="02020603050405020304" pitchFamily="18" charset="0"/>
                <a:sym typeface="Barlow"/>
              </a:rPr>
              <a:t>Y: 一年後報酬率</a:t>
            </a:r>
            <a:endParaRPr lang="en-US"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Tree>
    <p:extLst>
      <p:ext uri="{BB962C8B-B14F-4D97-AF65-F5344CB8AC3E}">
        <p14:creationId xmlns:p14="http://schemas.microsoft.com/office/powerpoint/2010/main" val="3403672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lvl="0"/>
            <a:r>
              <a:rPr lang="zh-TW" altLang="en-US" dirty="0">
                <a:latin typeface="微軟正黑體" panose="020B0604030504040204" pitchFamily="34" charset="-120"/>
                <a:ea typeface="微軟正黑體" panose="020B0604030504040204" pitchFamily="34" charset="-120"/>
              </a:rPr>
              <a:t>機器學習</a:t>
            </a:r>
            <a:r>
              <a:rPr lang="en-US" altLang="zh-TW" sz="3200" dirty="0"/>
              <a:t>—</a:t>
            </a:r>
            <a:r>
              <a:rPr lang="zh-TW" altLang="en-US" sz="3200" dirty="0">
                <a:latin typeface="微軟正黑體" panose="020B0604030504040204" pitchFamily="34" charset="-120"/>
                <a:ea typeface="微軟正黑體" panose="020B0604030504040204" pitchFamily="34" charset="-120"/>
              </a:rPr>
              <a:t>模型與作法</a:t>
            </a:r>
            <a:endParaRPr dirty="0">
              <a:latin typeface="微軟正黑體" panose="020B0604030504040204" pitchFamily="34" charset="-120"/>
              <a:ea typeface="微軟正黑體" panose="020B0604030504040204" pitchFamily="34" charset="-120"/>
            </a:endParaRPr>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smtClean="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14</a:t>
            </a:fld>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54" name="矩形 53">
            <a:extLst>
              <a:ext uri="{FF2B5EF4-FFF2-40B4-BE49-F238E27FC236}">
                <a16:creationId xmlns:a16="http://schemas.microsoft.com/office/drawing/2014/main" id="{ABE7199F-CE0C-440B-A3C4-799946F3F7C6}"/>
              </a:ext>
            </a:extLst>
          </p:cNvPr>
          <p:cNvSpPr/>
          <p:nvPr/>
        </p:nvSpPr>
        <p:spPr>
          <a:xfrm>
            <a:off x="1514816" y="1768880"/>
            <a:ext cx="2759901" cy="2560422"/>
          </a:xfrm>
          <a:prstGeom prst="rect">
            <a:avLst/>
          </a:prstGeom>
          <a:solidFill>
            <a:schemeClr val="accent2">
              <a:lumMod val="40000"/>
              <a:lumOff val="60000"/>
              <a:alpha val="24000"/>
            </a:schemeClr>
          </a:solidFill>
          <a:ln w="12700" cmpd="sng">
            <a:solidFill>
              <a:srgbClr val="007BB9"/>
            </a:solidFill>
            <a:miter lim="800000"/>
            <a:headEnd/>
            <a:tailEnd/>
          </a:ln>
        </p:spPr>
        <p:txBody>
          <a:bodyPr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CN" altLang="en-US" sz="1400" b="0" i="0" u="none" strike="noStrike" kern="0" cap="none" spc="0" normalizeH="0" baseline="0" noProof="0">
              <a:ln>
                <a:noFill/>
              </a:ln>
              <a:solidFill>
                <a:srgbClr val="3A3F50"/>
              </a:solidFill>
              <a:effectLst/>
              <a:uLnTx/>
              <a:uFillTx/>
              <a:latin typeface="Arial"/>
              <a:cs typeface="Arial"/>
              <a:sym typeface="Arial"/>
            </a:endParaRPr>
          </a:p>
        </p:txBody>
      </p:sp>
      <p:sp>
        <p:nvSpPr>
          <p:cNvPr id="55" name="AutoShape 12">
            <a:extLst>
              <a:ext uri="{FF2B5EF4-FFF2-40B4-BE49-F238E27FC236}">
                <a16:creationId xmlns:a16="http://schemas.microsoft.com/office/drawing/2014/main" id="{D5E93BA8-8864-45A2-85E4-098DD3F54404}"/>
              </a:ext>
            </a:extLst>
          </p:cNvPr>
          <p:cNvSpPr>
            <a:spLocks noChangeArrowheads="1"/>
          </p:cNvSpPr>
          <p:nvPr/>
        </p:nvSpPr>
        <p:spPr bwMode="auto">
          <a:xfrm>
            <a:off x="1506504" y="1472587"/>
            <a:ext cx="2776526" cy="592586"/>
          </a:xfrm>
          <a:prstGeom prst="homePlate">
            <a:avLst>
              <a:gd name="adj" fmla="val 63872"/>
            </a:avLst>
          </a:prstGeom>
          <a:solidFill>
            <a:schemeClr val="accent2"/>
          </a:solidFill>
          <a:ln w="9525">
            <a:noFill/>
            <a:miter lim="800000"/>
            <a:headEnd/>
            <a:tailEnd/>
          </a:ln>
        </p:spPr>
        <p:txBody>
          <a:bodyPr wrap="none" lIns="68567" tIns="34284" rIns="68567" bIns="34284"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600" b="1" i="0" u="none" strike="noStrike" kern="0" cap="none" spc="0" normalizeH="0" baseline="0" noProof="0" dirty="0">
                <a:ln>
                  <a:noFill/>
                </a:ln>
                <a:solidFill>
                  <a:prstClr val="white"/>
                </a:solidFill>
                <a:effectLst/>
                <a:uLnTx/>
                <a:uFillTx/>
                <a:latin typeface="微軟正黑體" panose="020B0604030504040204" pitchFamily="34" charset="-120"/>
                <a:ea typeface="微軟正黑體" panose="020B0604030504040204" pitchFamily="34" charset="-120"/>
                <a:cs typeface="Arial"/>
                <a:sym typeface="Arial"/>
              </a:rPr>
              <a:t>作法一</a:t>
            </a:r>
            <a:endParaRPr kumimoji="0" lang="zh-CN" altLang="en-US" sz="1600" b="1" i="0" u="none" strike="noStrike" kern="0" cap="none" spc="0" normalizeH="0" baseline="0" noProof="0" dirty="0">
              <a:ln>
                <a:noFill/>
              </a:ln>
              <a:solidFill>
                <a:prstClr val="white"/>
              </a:solidFill>
              <a:effectLst/>
              <a:uLnTx/>
              <a:uFillTx/>
              <a:latin typeface="微軟正黑體" panose="020B0604030504040204" pitchFamily="34" charset="-120"/>
              <a:ea typeface="微軟正黑體" panose="020B0604030504040204" pitchFamily="34" charset="-120"/>
              <a:cs typeface="Arial"/>
              <a:sym typeface="Arial"/>
            </a:endParaRPr>
          </a:p>
        </p:txBody>
      </p:sp>
      <p:sp>
        <p:nvSpPr>
          <p:cNvPr id="56" name="TextBox 4">
            <a:extLst>
              <a:ext uri="{FF2B5EF4-FFF2-40B4-BE49-F238E27FC236}">
                <a16:creationId xmlns:a16="http://schemas.microsoft.com/office/drawing/2014/main" id="{01E6897C-9A84-402A-9836-4BB7909A332D}"/>
              </a:ext>
            </a:extLst>
          </p:cNvPr>
          <p:cNvSpPr txBox="1"/>
          <p:nvPr/>
        </p:nvSpPr>
        <p:spPr>
          <a:xfrm>
            <a:off x="1568829" y="2104233"/>
            <a:ext cx="2722512" cy="2561074"/>
          </a:xfrm>
          <a:prstGeom prst="rect">
            <a:avLst/>
          </a:prstGeom>
          <a:noFill/>
        </p:spPr>
        <p:txBody>
          <a:bodyPr wrap="square" lIns="68567" tIns="34284" rIns="68567" bIns="34284" rtlCol="0">
            <a:spAutoFit/>
          </a:bodyPr>
          <a:lstStyle/>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zh-TW"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rPr>
              <a:t>每個基金建立模型</a:t>
            </a:r>
            <a:endParaRPr kumimoji="0" lang="en-US" altLang="zh-TW"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en-US"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rPr>
              <a:t>模型：</a:t>
            </a:r>
            <a:endParaRPr kumimoji="0" lang="en-US" altLang="zh-TW"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1"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Linear Regression</a:t>
            </a:r>
          </a:p>
          <a:p>
            <a:pPr marL="285750" marR="0" lvl="1"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Ridge</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a:t>
            </a: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Regression</a:t>
            </a:r>
          </a:p>
          <a:p>
            <a:pPr marL="285750" marR="0" lvl="1"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Lasso</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a:t>
            </a: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Regression</a:t>
            </a:r>
          </a:p>
          <a:p>
            <a:pPr marL="285750" marR="0" lvl="1"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SVR</a:t>
            </a: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endParaRPr kumimoji="0" lang="en-US" altLang="zh-TW" sz="1400" b="0" i="0" u="none" strike="noStrike" kern="0" cap="none" spc="0" normalizeH="0" baseline="0" noProof="0" dirty="0">
              <a:ln>
                <a:noFill/>
              </a:ln>
              <a:solidFill>
                <a:srgbClr val="000000"/>
              </a:solidFill>
              <a:effectLst/>
              <a:uLnTx/>
              <a:uFillTx/>
              <a:latin typeface="Arial"/>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endParaRPr kumimoji="0" lang="en-US" altLang="zh-TW" sz="1400" b="0" i="0" u="none" strike="noStrike" kern="0" cap="none" spc="0" normalizeH="0" baseline="0" noProof="0" dirty="0">
              <a:ln>
                <a:noFill/>
              </a:ln>
              <a:solidFill>
                <a:srgbClr val="000000"/>
              </a:solidFill>
              <a:effectLst/>
              <a:uLnTx/>
              <a:uFillTx/>
              <a:latin typeface="Arial"/>
              <a:cs typeface="Arial"/>
              <a:sym typeface="Arial"/>
            </a:endParaRPr>
          </a:p>
          <a:p>
            <a:pPr marL="228600" marR="0" lvl="0" indent="-228600" algn="l" defTabSz="914400" rtl="0" eaLnBrk="1" fontAlgn="auto" latinLnBrk="0" hangingPunct="1">
              <a:lnSpc>
                <a:spcPct val="130000"/>
              </a:lnSpc>
              <a:spcBef>
                <a:spcPts val="0"/>
              </a:spcBef>
              <a:spcAft>
                <a:spcPts val="0"/>
              </a:spcAft>
              <a:buClr>
                <a:srgbClr val="000000"/>
              </a:buClr>
              <a:buSzTx/>
              <a:buFont typeface="Arial"/>
              <a:buAutoNum type="arabicPeriod"/>
              <a:tabLst/>
              <a:defRPr/>
            </a:pPr>
            <a:endPar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endParaRPr>
          </a:p>
        </p:txBody>
      </p:sp>
      <p:sp>
        <p:nvSpPr>
          <p:cNvPr id="57" name="矩形 56">
            <a:extLst>
              <a:ext uri="{FF2B5EF4-FFF2-40B4-BE49-F238E27FC236}">
                <a16:creationId xmlns:a16="http://schemas.microsoft.com/office/drawing/2014/main" id="{8DB8D9C9-95B6-4EA8-9A16-BFA5F2141A59}"/>
              </a:ext>
            </a:extLst>
          </p:cNvPr>
          <p:cNvSpPr/>
          <p:nvPr/>
        </p:nvSpPr>
        <p:spPr>
          <a:xfrm>
            <a:off x="4869284" y="1752243"/>
            <a:ext cx="2768214" cy="2560422"/>
          </a:xfrm>
          <a:prstGeom prst="rect">
            <a:avLst/>
          </a:prstGeom>
          <a:solidFill>
            <a:schemeClr val="bg2">
              <a:lumMod val="40000"/>
              <a:lumOff val="60000"/>
              <a:alpha val="24000"/>
            </a:schemeClr>
          </a:solidFill>
          <a:ln w="12700" cmpd="sng">
            <a:solidFill>
              <a:schemeClr val="bg2">
                <a:lumMod val="60000"/>
                <a:lumOff val="40000"/>
              </a:schemeClr>
            </a:solidFill>
            <a:miter lim="800000"/>
            <a:headEnd/>
            <a:tailEnd/>
          </a:ln>
        </p:spPr>
        <p:txBody>
          <a:bodyPr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CN" altLang="en-US" sz="1400" b="0" i="0" u="none" strike="noStrike" kern="0" cap="none" spc="0" normalizeH="0" baseline="0" noProof="0">
              <a:ln>
                <a:noFill/>
              </a:ln>
              <a:solidFill>
                <a:srgbClr val="3A3F50"/>
              </a:solidFill>
              <a:effectLst/>
              <a:uLnTx/>
              <a:uFillTx/>
              <a:latin typeface="微軟正黑體" panose="020B0604030504040204" pitchFamily="34" charset="-120"/>
              <a:ea typeface="微軟正黑體" panose="020B0604030504040204" pitchFamily="34" charset="-120"/>
              <a:cs typeface="Arial"/>
              <a:sym typeface="Arial"/>
            </a:endParaRPr>
          </a:p>
        </p:txBody>
      </p:sp>
      <p:sp>
        <p:nvSpPr>
          <p:cNvPr id="59" name="TextBox 8">
            <a:extLst>
              <a:ext uri="{FF2B5EF4-FFF2-40B4-BE49-F238E27FC236}">
                <a16:creationId xmlns:a16="http://schemas.microsoft.com/office/drawing/2014/main" id="{6D13AC25-ACD9-4E3A-B4AA-0C18439159EF}"/>
              </a:ext>
            </a:extLst>
          </p:cNvPr>
          <p:cNvSpPr txBox="1"/>
          <p:nvPr/>
        </p:nvSpPr>
        <p:spPr>
          <a:xfrm>
            <a:off x="4977310" y="2065173"/>
            <a:ext cx="2668500" cy="2281062"/>
          </a:xfrm>
          <a:prstGeom prst="rect">
            <a:avLst/>
          </a:prstGeom>
          <a:noFill/>
        </p:spPr>
        <p:txBody>
          <a:bodyPr wrap="square" lIns="68567" tIns="34284" rIns="68567" bIns="34284" rtlCol="0">
            <a:spAutoFit/>
          </a:bodyPr>
          <a:lstStyle/>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en-US"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rPr>
              <a:t>每個類別建立模型，相同類裡的基金使用相同模型</a:t>
            </a:r>
            <a:endParaRPr kumimoji="0" lang="en-US" altLang="zh-TW"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en-US"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rPr>
              <a:t>模型：</a:t>
            </a:r>
            <a:endPar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DNN</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神經網路模型</a:t>
            </a:r>
            <a:endPar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pyCaret</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自動化機器學習</a:t>
            </a:r>
            <a:endPar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Ridge</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a:t>
            </a: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Regression</a:t>
            </a: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Lasso</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a:t>
            </a: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Regression</a:t>
            </a: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SVR</a:t>
            </a:r>
          </a:p>
        </p:txBody>
      </p:sp>
      <p:sp>
        <p:nvSpPr>
          <p:cNvPr id="60" name="AutoShape 12">
            <a:extLst>
              <a:ext uri="{FF2B5EF4-FFF2-40B4-BE49-F238E27FC236}">
                <a16:creationId xmlns:a16="http://schemas.microsoft.com/office/drawing/2014/main" id="{AEFB3160-C816-4B5C-8085-34CDED44230F}"/>
              </a:ext>
            </a:extLst>
          </p:cNvPr>
          <p:cNvSpPr>
            <a:spLocks noChangeArrowheads="1"/>
          </p:cNvSpPr>
          <p:nvPr/>
        </p:nvSpPr>
        <p:spPr bwMode="auto">
          <a:xfrm>
            <a:off x="4860972" y="1472587"/>
            <a:ext cx="2776526" cy="592586"/>
          </a:xfrm>
          <a:prstGeom prst="homePlate">
            <a:avLst>
              <a:gd name="adj" fmla="val 63872"/>
            </a:avLst>
          </a:prstGeom>
          <a:solidFill>
            <a:schemeClr val="bg1">
              <a:lumMod val="50000"/>
            </a:schemeClr>
          </a:solidFill>
          <a:ln w="9525">
            <a:noFill/>
            <a:miter lim="800000"/>
            <a:headEnd/>
            <a:tailEnd/>
          </a:ln>
        </p:spPr>
        <p:txBody>
          <a:bodyPr wrap="none" lIns="68567" tIns="34284" rIns="68567" bIns="34284"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600" b="1" i="0" u="none" strike="noStrike" kern="0" cap="none" spc="0" normalizeH="0" baseline="0" noProof="0" dirty="0">
                <a:ln>
                  <a:noFill/>
                </a:ln>
                <a:solidFill>
                  <a:prstClr val="white"/>
                </a:solidFill>
                <a:effectLst/>
                <a:uLnTx/>
                <a:uFillTx/>
                <a:latin typeface="微軟正黑體" panose="020B0604030504040204" pitchFamily="34" charset="-120"/>
                <a:ea typeface="微軟正黑體" panose="020B0604030504040204" pitchFamily="34" charset="-120"/>
                <a:cs typeface="Arial"/>
                <a:sym typeface="Arial"/>
              </a:rPr>
              <a:t>作法二</a:t>
            </a:r>
            <a:endParaRPr kumimoji="0" lang="en-US" altLang="zh-TW" sz="1600" b="1" i="0" u="none" strike="noStrike" kern="0" cap="none" spc="0" normalizeH="0" baseline="0" noProof="0" dirty="0">
              <a:ln>
                <a:noFill/>
              </a:ln>
              <a:solidFill>
                <a:prstClr val="white"/>
              </a:solidFill>
              <a:effectLst/>
              <a:uLnTx/>
              <a:uFillTx/>
              <a:latin typeface="微軟正黑體" panose="020B0604030504040204" pitchFamily="34" charset="-120"/>
              <a:ea typeface="微軟正黑體" panose="020B0604030504040204" pitchFamily="34" charset="-120"/>
              <a:cs typeface="Arial"/>
              <a:sym typeface="Arial"/>
            </a:endParaRPr>
          </a:p>
        </p:txBody>
      </p:sp>
    </p:spTree>
    <p:extLst>
      <p:ext uri="{BB962C8B-B14F-4D97-AF65-F5344CB8AC3E}">
        <p14:creationId xmlns:p14="http://schemas.microsoft.com/office/powerpoint/2010/main" val="2131446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zh-TW" altLang="en-US" sz="4000" dirty="0">
                <a:latin typeface="微軟正黑體" panose="020B0604030504040204" pitchFamily="34" charset="-120"/>
                <a:ea typeface="微軟正黑體" panose="020B0604030504040204" pitchFamily="34" charset="-120"/>
              </a:rPr>
              <a:t>各類型基金模型選擇</a:t>
            </a:r>
            <a:endParaRPr sz="4000" dirty="0">
              <a:latin typeface="微軟正黑體" panose="020B0604030504040204" pitchFamily="34" charset="-120"/>
              <a:ea typeface="微軟正黑體" panose="020B0604030504040204" pitchFamily="34" charset="-120"/>
            </a:endParaRP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sz="3600" b="1" dirty="0">
                <a:solidFill>
                  <a:schemeClr val="lt1"/>
                </a:solidFill>
                <a:latin typeface="Barlow"/>
                <a:ea typeface="Barlow"/>
                <a:cs typeface="Barlow"/>
                <a:sym typeface="Barlow"/>
              </a:rPr>
              <a:t>3</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副標題 2"/>
          <p:cNvSpPr>
            <a:spLocks noGrp="1"/>
          </p:cNvSpPr>
          <p:nvPr>
            <p:ph type="subTitle" idx="1"/>
          </p:nvPr>
        </p:nvSpPr>
        <p:spPr>
          <a:xfrm>
            <a:off x="947100" y="3297353"/>
            <a:ext cx="4829509" cy="383700"/>
          </a:xfrm>
        </p:spPr>
        <p:txBody>
          <a:bodyPr/>
          <a:lstStyle/>
          <a:p>
            <a:pPr>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各類型基金 衡量指標</a:t>
            </a:r>
            <a:endParaRPr lang="en-US" altLang="zh-TW" dirty="0">
              <a:latin typeface="微軟正黑體" panose="020B0604030504040204" pitchFamily="34" charset="-120"/>
              <a:ea typeface="微軟正黑體" panose="020B0604030504040204" pitchFamily="34" charset="-120"/>
            </a:endParaRPr>
          </a:p>
          <a:p>
            <a:pPr>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專案結果呈現－以混和型債券基金為例</a:t>
            </a:r>
            <a:endParaRPr lang="en-US" altLang="zh-TW"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1750361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32"/>
        <p:cNvGrpSpPr/>
        <p:nvPr/>
      </p:nvGrpSpPr>
      <p:grpSpPr>
        <a:xfrm>
          <a:off x="0" y="0"/>
          <a:ext cx="0" cy="0"/>
          <a:chOff x="0" y="0"/>
          <a:chExt cx="0" cy="0"/>
        </a:xfrm>
      </p:grpSpPr>
      <p:sp>
        <p:nvSpPr>
          <p:cNvPr id="2333" name="Google Shape;2333;p41"/>
          <p:cNvSpPr txBox="1">
            <a:spLocks noGrp="1"/>
          </p:cNvSpPr>
          <p:nvPr>
            <p:ph type="title"/>
          </p:nvPr>
        </p:nvSpPr>
        <p:spPr>
          <a:xfrm>
            <a:off x="484400" y="427392"/>
            <a:ext cx="6263089"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基金過去績效衡量指標</a:t>
            </a:r>
            <a:endParaRPr dirty="0">
              <a:latin typeface="微軟正黑體" panose="020B0604030504040204" pitchFamily="34" charset="-120"/>
              <a:ea typeface="微軟正黑體" panose="020B0604030504040204" pitchFamily="34" charset="-120"/>
            </a:endParaRPr>
          </a:p>
        </p:txBody>
      </p:sp>
      <p:sp>
        <p:nvSpPr>
          <p:cNvPr id="2334" name="Google Shape;2334;p4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16</a:t>
            </a:r>
            <a:endParaRPr dirty="0"/>
          </a:p>
        </p:txBody>
      </p:sp>
      <p:grpSp>
        <p:nvGrpSpPr>
          <p:cNvPr id="3" name="群組 2"/>
          <p:cNvGrpSpPr/>
          <p:nvPr/>
        </p:nvGrpSpPr>
        <p:grpSpPr>
          <a:xfrm>
            <a:off x="484399" y="1107194"/>
            <a:ext cx="4645741" cy="3626233"/>
            <a:chOff x="484399" y="1107194"/>
            <a:chExt cx="4645741" cy="3626233"/>
          </a:xfrm>
        </p:grpSpPr>
        <p:sp>
          <p:nvSpPr>
            <p:cNvPr id="2335" name="Google Shape;2335;p41"/>
            <p:cNvSpPr/>
            <p:nvPr/>
          </p:nvSpPr>
          <p:spPr>
            <a:xfrm>
              <a:off x="484399" y="1107194"/>
              <a:ext cx="4162403" cy="850990"/>
            </a:xfrm>
            <a:prstGeom prst="rect">
              <a:avLst/>
            </a:prstGeom>
            <a:solidFill>
              <a:schemeClr val="lt2"/>
            </a:solidFill>
            <a:ln>
              <a:noFill/>
            </a:ln>
          </p:spPr>
          <p:txBody>
            <a:bodyPr spcFirstLastPara="1" wrap="square" lIns="91425" tIns="91425" rIns="1371600" bIns="91425" anchor="t" anchorCtr="0">
              <a:noAutofit/>
            </a:bodyPr>
            <a:lstStyle/>
            <a:p>
              <a:pPr lvl="0"/>
              <a:r>
                <a:rPr lang="en-US" b="1" dirty="0">
                  <a:solidFill>
                    <a:schemeClr val="accent6">
                      <a:lumMod val="50000"/>
                    </a:schemeClr>
                  </a:solidFill>
                  <a:latin typeface="Barlow"/>
                  <a:ea typeface="Barlow"/>
                  <a:cs typeface="Barlow"/>
                  <a:sym typeface="Barlow"/>
                </a:rPr>
                <a:t>Accumulation Return</a:t>
              </a:r>
              <a:r>
                <a:rPr lang="zh-TW" altLang="en-US" b="1" dirty="0">
                  <a:solidFill>
                    <a:schemeClr val="accent6">
                      <a:lumMod val="50000"/>
                    </a:schemeClr>
                  </a:solidFill>
                  <a:latin typeface="Barlow"/>
                  <a:ea typeface="Barlow"/>
                  <a:cs typeface="Barlow"/>
                  <a:sym typeface="Barlow"/>
                </a:rPr>
                <a:t> 累積報酬率</a:t>
              </a:r>
              <a:endParaRPr lang="en-US" b="1" dirty="0">
                <a:solidFill>
                  <a:schemeClr val="accent6">
                    <a:lumMod val="50000"/>
                  </a:schemeClr>
                </a:solidFill>
                <a:latin typeface="Barlow"/>
                <a:ea typeface="Barlow"/>
                <a:cs typeface="Barlow"/>
                <a:sym typeface="Barlow"/>
              </a:endParaRPr>
            </a:p>
          </p:txBody>
        </p:sp>
        <p:sp>
          <p:nvSpPr>
            <p:cNvPr id="17" name="Google Shape;2335;p41"/>
            <p:cNvSpPr/>
            <p:nvPr/>
          </p:nvSpPr>
          <p:spPr>
            <a:xfrm>
              <a:off x="484400" y="2030235"/>
              <a:ext cx="4103828"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Annual Return</a:t>
              </a:r>
              <a:r>
                <a:rPr lang="zh-TW" altLang="en-US" b="1" dirty="0">
                  <a:solidFill>
                    <a:schemeClr val="accent6">
                      <a:lumMod val="50000"/>
                    </a:schemeClr>
                  </a:solidFill>
                  <a:latin typeface="Barlow"/>
                  <a:ea typeface="Barlow"/>
                  <a:cs typeface="Barlow"/>
                  <a:sym typeface="Barlow"/>
                </a:rPr>
                <a:t> 年化報酬率</a:t>
              </a:r>
              <a:endParaRPr lang="en-US" b="1" dirty="0">
                <a:solidFill>
                  <a:schemeClr val="accent6">
                    <a:lumMod val="50000"/>
                  </a:schemeClr>
                </a:solidFill>
                <a:latin typeface="Barlow"/>
                <a:ea typeface="Barlow"/>
                <a:cs typeface="Barlow"/>
                <a:sym typeface="Barlow"/>
              </a:endParaRPr>
            </a:p>
          </p:txBody>
        </p:sp>
        <p:sp>
          <p:nvSpPr>
            <p:cNvPr id="18" name="Google Shape;2335;p41"/>
            <p:cNvSpPr/>
            <p:nvPr/>
          </p:nvSpPr>
          <p:spPr>
            <a:xfrm>
              <a:off x="484400" y="2955724"/>
              <a:ext cx="4103828"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Annual Volatility</a:t>
              </a:r>
              <a:r>
                <a:rPr lang="zh-TW" altLang="en-US" b="1" dirty="0">
                  <a:solidFill>
                    <a:schemeClr val="accent6">
                      <a:lumMod val="50000"/>
                    </a:schemeClr>
                  </a:solidFill>
                  <a:latin typeface="Barlow"/>
                  <a:ea typeface="Barlow"/>
                  <a:cs typeface="Barlow"/>
                  <a:sym typeface="Barlow"/>
                </a:rPr>
                <a:t> 年化波動度</a:t>
              </a:r>
              <a:endParaRPr lang="en-US" b="1" dirty="0">
                <a:solidFill>
                  <a:schemeClr val="accent6">
                    <a:lumMod val="50000"/>
                  </a:schemeClr>
                </a:solidFill>
                <a:latin typeface="Barlow"/>
                <a:ea typeface="Barlow"/>
                <a:cs typeface="Barlow"/>
                <a:sym typeface="Barlow"/>
              </a:endParaRPr>
            </a:p>
          </p:txBody>
        </p:sp>
        <p:sp>
          <p:nvSpPr>
            <p:cNvPr id="19" name="Google Shape;2335;p41"/>
            <p:cNvSpPr/>
            <p:nvPr/>
          </p:nvSpPr>
          <p:spPr>
            <a:xfrm>
              <a:off x="484400" y="3882437"/>
              <a:ext cx="464574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Negative Annual Volatility</a:t>
              </a:r>
              <a:r>
                <a:rPr lang="zh-TW" altLang="en-US" b="1" dirty="0">
                  <a:solidFill>
                    <a:schemeClr val="accent6">
                      <a:lumMod val="50000"/>
                    </a:schemeClr>
                  </a:solidFill>
                  <a:latin typeface="Barlow"/>
                  <a:ea typeface="Barlow"/>
                  <a:cs typeface="Barlow"/>
                  <a:sym typeface="Barlow"/>
                </a:rPr>
                <a:t> 負年化波動度</a:t>
              </a:r>
              <a:endParaRPr lang="en-US" b="1" dirty="0">
                <a:solidFill>
                  <a:schemeClr val="accent6">
                    <a:lumMod val="50000"/>
                  </a:schemeClr>
                </a:solidFill>
                <a:latin typeface="Barlow"/>
                <a:ea typeface="Barlow"/>
                <a:cs typeface="Barlow"/>
                <a:sym typeface="Barlow"/>
              </a:endParaRPr>
            </a:p>
          </p:txBody>
        </p:sp>
      </p:grpSp>
      <p:grpSp>
        <p:nvGrpSpPr>
          <p:cNvPr id="27" name="群組 26"/>
          <p:cNvGrpSpPr/>
          <p:nvPr/>
        </p:nvGrpSpPr>
        <p:grpSpPr>
          <a:xfrm>
            <a:off x="4566712" y="1107194"/>
            <a:ext cx="4012800" cy="3626233"/>
            <a:chOff x="484400" y="1107194"/>
            <a:chExt cx="4012800" cy="3626233"/>
          </a:xfrm>
        </p:grpSpPr>
        <p:sp>
          <p:nvSpPr>
            <p:cNvPr id="28" name="Google Shape;2335;p41"/>
            <p:cNvSpPr/>
            <p:nvPr/>
          </p:nvSpPr>
          <p:spPr>
            <a:xfrm>
              <a:off x="484400" y="1107194"/>
              <a:ext cx="401280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Max Drawdown</a:t>
              </a:r>
              <a:r>
                <a:rPr lang="zh-TW" altLang="en-US" b="1" dirty="0">
                  <a:solidFill>
                    <a:schemeClr val="accent6">
                      <a:lumMod val="50000"/>
                    </a:schemeClr>
                  </a:solidFill>
                  <a:latin typeface="Barlow"/>
                  <a:ea typeface="Barlow"/>
                  <a:cs typeface="Barlow"/>
                  <a:sym typeface="Barlow"/>
                </a:rPr>
                <a:t> 最大回撤</a:t>
              </a:r>
              <a:endParaRPr lang="en-US" b="1" dirty="0">
                <a:solidFill>
                  <a:schemeClr val="accent6">
                    <a:lumMod val="50000"/>
                  </a:schemeClr>
                </a:solidFill>
                <a:latin typeface="Barlow"/>
                <a:ea typeface="Barlow"/>
                <a:cs typeface="Barlow"/>
                <a:sym typeface="Barlow"/>
              </a:endParaRPr>
            </a:p>
          </p:txBody>
        </p:sp>
        <p:sp>
          <p:nvSpPr>
            <p:cNvPr id="29" name="Google Shape;2335;p41"/>
            <p:cNvSpPr/>
            <p:nvPr/>
          </p:nvSpPr>
          <p:spPr>
            <a:xfrm>
              <a:off x="484400" y="2031459"/>
              <a:ext cx="401280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Sharpe Ratio</a:t>
              </a:r>
            </a:p>
          </p:txBody>
        </p:sp>
        <p:sp>
          <p:nvSpPr>
            <p:cNvPr id="30" name="Google Shape;2335;p41"/>
            <p:cNvSpPr/>
            <p:nvPr/>
          </p:nvSpPr>
          <p:spPr>
            <a:xfrm>
              <a:off x="484400" y="2955724"/>
              <a:ext cx="401280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Sortino Ratio</a:t>
              </a:r>
            </a:p>
          </p:txBody>
        </p:sp>
        <p:sp>
          <p:nvSpPr>
            <p:cNvPr id="31" name="Google Shape;2335;p41"/>
            <p:cNvSpPr/>
            <p:nvPr/>
          </p:nvSpPr>
          <p:spPr>
            <a:xfrm>
              <a:off x="484400" y="3882437"/>
              <a:ext cx="401280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Calmar Ratio</a:t>
              </a:r>
            </a:p>
          </p:txBody>
        </p:sp>
      </p:grpSp>
      <p:sp>
        <p:nvSpPr>
          <p:cNvPr id="4" name="文字方塊 3"/>
          <p:cNvSpPr txBox="1"/>
          <p:nvPr/>
        </p:nvSpPr>
        <p:spPr>
          <a:xfrm>
            <a:off x="462884" y="1432516"/>
            <a:ext cx="4034315" cy="738664"/>
          </a:xfrm>
          <a:prstGeom prst="rect">
            <a:avLst/>
          </a:prstGeom>
          <a:noFill/>
        </p:spPr>
        <p:txBody>
          <a:bodyPr wrap="square" rtlCol="0">
            <a:spAutoFit/>
          </a:bodyPr>
          <a:lstStyle/>
          <a:p>
            <a:pPr lvl="0"/>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投資基金一段時間的總報酬率，計算方式 </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endPar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a:p>
            <a:pPr lvl="0"/>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期末金額 </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期初成本）</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期初成本 </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x 100%</a:t>
            </a:r>
            <a:endPar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a:p>
            <a:endParaRPr lang="zh-TW" altLang="en-US" dirty="0"/>
          </a:p>
        </p:txBody>
      </p:sp>
      <p:sp>
        <p:nvSpPr>
          <p:cNvPr id="33" name="文字方塊 32"/>
          <p:cNvSpPr txBox="1"/>
          <p:nvPr/>
        </p:nvSpPr>
        <p:spPr>
          <a:xfrm>
            <a:off x="484400" y="2362887"/>
            <a:ext cx="4162402" cy="523220"/>
          </a:xfrm>
          <a:prstGeom prst="rect">
            <a:avLst/>
          </a:prstGeom>
          <a:noFill/>
        </p:spPr>
        <p:txBody>
          <a:bodyPr wrap="square" rtlCol="0">
            <a:spAutoFit/>
          </a:bodyPr>
          <a:lstStyle/>
          <a:p>
            <a:pPr lvl="0"/>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投資基金平均每年的報酬率，計算方式 </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p>
          <a:p>
            <a:pPr lvl="0"/>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((1</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＋投資報酬率</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)^(1</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／年數</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1</a:t>
            </a:r>
            <a:endParaRPr lang="zh-TW" altLang="en-US" dirty="0"/>
          </a:p>
        </p:txBody>
      </p:sp>
      <p:sp>
        <p:nvSpPr>
          <p:cNvPr id="34" name="文字方塊 33"/>
          <p:cNvSpPr txBox="1"/>
          <p:nvPr/>
        </p:nvSpPr>
        <p:spPr>
          <a:xfrm>
            <a:off x="484400" y="3283494"/>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衡量基金淨值一年內波動程度的指標，</a:t>
            </a:r>
            <a:endPar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標準差愈大表示淨值波動愈劇烈</a:t>
            </a:r>
          </a:p>
        </p:txBody>
      </p:sp>
      <p:sp>
        <p:nvSpPr>
          <p:cNvPr id="35" name="文字方塊 34"/>
          <p:cNvSpPr txBox="1"/>
          <p:nvPr/>
        </p:nvSpPr>
        <p:spPr>
          <a:xfrm>
            <a:off x="4588228" y="2362887"/>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衡量每承受一單位總風險，會產生多少的超額報酬，</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平均年化報酬率－無風險利率</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年化標準差</a:t>
            </a:r>
          </a:p>
        </p:txBody>
      </p:sp>
      <p:sp>
        <p:nvSpPr>
          <p:cNvPr id="36" name="文字方塊 35"/>
          <p:cNvSpPr txBox="1"/>
          <p:nvPr/>
        </p:nvSpPr>
        <p:spPr>
          <a:xfrm>
            <a:off x="484400" y="4204101"/>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衡量基金淨值一年內負向波動程度的指標，</a:t>
            </a:r>
            <a:endPar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愈大表示淨值負向波動愈劇烈</a:t>
            </a:r>
          </a:p>
        </p:txBody>
      </p:sp>
      <p:sp>
        <p:nvSpPr>
          <p:cNvPr id="37" name="文字方塊 36"/>
          <p:cNvSpPr txBox="1"/>
          <p:nvPr/>
        </p:nvSpPr>
        <p:spPr>
          <a:xfrm>
            <a:off x="4588228" y="1436793"/>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一段期間內，全部的虧損中最大的數值，最大可能會遭遇到的風險是虧損調帳戶多少百分比</a:t>
            </a:r>
          </a:p>
        </p:txBody>
      </p:sp>
      <p:sp>
        <p:nvSpPr>
          <p:cNvPr id="38" name="文字方塊 37"/>
          <p:cNvSpPr txBox="1"/>
          <p:nvPr/>
        </p:nvSpPr>
        <p:spPr>
          <a:xfrm>
            <a:off x="4588228" y="3283494"/>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每承受一單位下行風險，會產生多少的超額報酬，</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平均年化報酬率－無風險利率</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下行年化標準差</a:t>
            </a:r>
          </a:p>
        </p:txBody>
      </p:sp>
      <p:sp>
        <p:nvSpPr>
          <p:cNvPr id="39" name="文字方塊 38"/>
          <p:cNvSpPr txBox="1"/>
          <p:nvPr/>
        </p:nvSpPr>
        <p:spPr>
          <a:xfrm>
            <a:off x="4566712" y="4204101"/>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收益和最大虧損之間的關係，計算方式為年化收益率與歷史最大虧損之間的比率</a:t>
            </a:r>
          </a:p>
        </p:txBody>
      </p:sp>
    </p:spTree>
    <p:extLst>
      <p:ext uri="{BB962C8B-B14F-4D97-AF65-F5344CB8AC3E}">
        <p14:creationId xmlns:p14="http://schemas.microsoft.com/office/powerpoint/2010/main" val="11617043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199" y="605600"/>
            <a:ext cx="6494444" cy="1082700"/>
          </a:xfrm>
          <a:prstGeom prst="rect">
            <a:avLst/>
          </a:prstGeom>
        </p:spPr>
        <p:txBody>
          <a:bodyPr spcFirstLastPara="1" wrap="square" lIns="0" tIns="0" rIns="0" bIns="0" anchor="t" anchorCtr="0">
            <a:noAutofit/>
          </a:bodyPr>
          <a:lstStyle/>
          <a:p>
            <a:pPr lvl="0"/>
            <a:r>
              <a:rPr lang="zh-TW" altLang="en-US" dirty="0">
                <a:latin typeface="微軟正黑體" panose="020B0604030504040204" pitchFamily="34" charset="-120"/>
                <a:ea typeface="微軟正黑體" panose="020B0604030504040204" pitchFamily="34" charset="-120"/>
              </a:rPr>
              <a:t>回測結果</a:t>
            </a:r>
            <a:r>
              <a:rPr lang="en-US" altLang="zh-TW" dirty="0"/>
              <a:t>—</a:t>
            </a:r>
            <a:r>
              <a:rPr lang="zh-TW" altLang="en-US" dirty="0">
                <a:latin typeface="微軟正黑體" panose="020B0604030504040204" pitchFamily="34" charset="-120"/>
                <a:ea typeface="微軟正黑體" panose="020B0604030504040204" pitchFamily="34" charset="-120"/>
              </a:rPr>
              <a:t>整併與排名</a:t>
            </a:r>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smtClean="0"/>
              <a:t>17</a:t>
            </a:fld>
            <a:endParaRPr dirty="0"/>
          </a:p>
        </p:txBody>
      </p:sp>
      <p:grpSp>
        <p:nvGrpSpPr>
          <p:cNvPr id="10" name="群組 9"/>
          <p:cNvGrpSpPr/>
          <p:nvPr/>
        </p:nvGrpSpPr>
        <p:grpSpPr>
          <a:xfrm>
            <a:off x="3885231" y="1498810"/>
            <a:ext cx="4992244" cy="3912781"/>
            <a:chOff x="4208064" y="1302791"/>
            <a:chExt cx="4635962" cy="3690834"/>
          </a:xfrm>
        </p:grpSpPr>
        <p:grpSp>
          <p:nvGrpSpPr>
            <p:cNvPr id="11" name="群組 10">
              <a:extLst>
                <a:ext uri="{FF2B5EF4-FFF2-40B4-BE49-F238E27FC236}">
                  <a16:creationId xmlns:a16="http://schemas.microsoft.com/office/drawing/2014/main" id="{BBA1DF9F-8C06-1D43-BB53-D1410424C1EA}"/>
                </a:ext>
              </a:extLst>
            </p:cNvPr>
            <p:cNvGrpSpPr/>
            <p:nvPr/>
          </p:nvGrpSpPr>
          <p:grpSpPr>
            <a:xfrm>
              <a:off x="4208064" y="1302791"/>
              <a:ext cx="4542205" cy="2661224"/>
              <a:chOff x="3824899" y="1241117"/>
              <a:chExt cx="4542205" cy="2661224"/>
            </a:xfrm>
          </p:grpSpPr>
          <p:pic>
            <p:nvPicPr>
              <p:cNvPr id="40" name="圖片 39">
                <a:extLst>
                  <a:ext uri="{FF2B5EF4-FFF2-40B4-BE49-F238E27FC236}">
                    <a16:creationId xmlns:a16="http://schemas.microsoft.com/office/drawing/2014/main" id="{1E539F4D-19C1-854D-84E8-B995C339C5AE}"/>
                  </a:ext>
                </a:extLst>
              </p:cNvPr>
              <p:cNvPicPr>
                <a:picLocks noChangeAspect="1"/>
              </p:cNvPicPr>
              <p:nvPr/>
            </p:nvPicPr>
            <p:blipFill rotWithShape="1">
              <a:blip r:embed="rId3"/>
              <a:srcRect t="3514" r="7613" b="2636"/>
              <a:stretch/>
            </p:blipFill>
            <p:spPr>
              <a:xfrm>
                <a:off x="4296846" y="1357747"/>
                <a:ext cx="3603968" cy="2288142"/>
              </a:xfrm>
              <a:prstGeom prst="rect">
                <a:avLst/>
              </a:prstGeom>
            </p:spPr>
          </p:pic>
          <p:grpSp>
            <p:nvGrpSpPr>
              <p:cNvPr id="41" name="Google Shape;2038;p33"/>
              <p:cNvGrpSpPr/>
              <p:nvPr/>
            </p:nvGrpSpPr>
            <p:grpSpPr>
              <a:xfrm>
                <a:off x="3824899" y="1241117"/>
                <a:ext cx="4542205" cy="2661224"/>
                <a:chOff x="1177450" y="241631"/>
                <a:chExt cx="6173152" cy="3616776"/>
              </a:xfrm>
            </p:grpSpPr>
            <p:sp>
              <p:nvSpPr>
                <p:cNvPr id="42" name="Google Shape;2039;p33"/>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chemeClr val="lt1"/>
                    </a:gs>
                    <a:gs pos="50000">
                      <a:schemeClr val="lt1"/>
                    </a:gs>
                    <a:gs pos="100000">
                      <a:schemeClr val="lt2"/>
                    </a:gs>
                  </a:gsLst>
                  <a:lin ang="1619866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2040;p33"/>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rgbClr val="D5D6E0"/>
                </a:solidFill>
                <a:ln>
                  <a:noFill/>
                </a:ln>
                <a:effectLst>
                  <a:outerShdw blurRad="100013" dist="28575" dir="5400000" algn="bl" rotWithShape="0">
                    <a:srgbClr val="38226D">
                      <a:alpha val="3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2041;p33"/>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2042;p33"/>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 name="Google Shape;2044;p33"/>
            <p:cNvGrpSpPr/>
            <p:nvPr/>
          </p:nvGrpSpPr>
          <p:grpSpPr>
            <a:xfrm>
              <a:off x="7629793" y="3108625"/>
              <a:ext cx="1214233" cy="1885000"/>
              <a:chOff x="6492887" y="4126007"/>
              <a:chExt cx="271993" cy="422295"/>
            </a:xfrm>
          </p:grpSpPr>
          <p:sp>
            <p:nvSpPr>
              <p:cNvPr id="13" name="Google Shape;2045;p33"/>
              <p:cNvSpPr/>
              <p:nvPr/>
            </p:nvSpPr>
            <p:spPr>
              <a:xfrm rot="10800000">
                <a:off x="6492887" y="4392220"/>
                <a:ext cx="271993" cy="156082"/>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2046;p33"/>
              <p:cNvSpPr/>
              <p:nvPr/>
            </p:nvSpPr>
            <p:spPr>
              <a:xfrm flipH="1">
                <a:off x="6563431" y="4299082"/>
                <a:ext cx="180447" cy="104443"/>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047;p33"/>
              <p:cNvSpPr/>
              <p:nvPr/>
            </p:nvSpPr>
            <p:spPr>
              <a:xfrm flipH="1">
                <a:off x="6653655" y="4351284"/>
                <a:ext cx="90223" cy="156685"/>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048;p33"/>
              <p:cNvSpPr/>
              <p:nvPr/>
            </p:nvSpPr>
            <p:spPr>
              <a:xfrm flipH="1">
                <a:off x="6563431" y="4351284"/>
                <a:ext cx="90223" cy="156685"/>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049;p33"/>
              <p:cNvSpPr/>
              <p:nvPr/>
            </p:nvSpPr>
            <p:spPr>
              <a:xfrm>
                <a:off x="6631565" y="4127172"/>
                <a:ext cx="91680" cy="134039"/>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050;p33"/>
              <p:cNvSpPr/>
              <p:nvPr/>
            </p:nvSpPr>
            <p:spPr>
              <a:xfrm>
                <a:off x="6638516" y="4126007"/>
                <a:ext cx="43914" cy="5411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2051;p33"/>
              <p:cNvSpPr/>
              <p:nvPr/>
            </p:nvSpPr>
            <p:spPr>
              <a:xfrm>
                <a:off x="6647100" y="4184749"/>
                <a:ext cx="54168" cy="6062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52;p33"/>
              <p:cNvSpPr/>
              <p:nvPr/>
            </p:nvSpPr>
            <p:spPr>
              <a:xfrm>
                <a:off x="6554604" y="4208935"/>
                <a:ext cx="102224" cy="145520"/>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053;p33"/>
              <p:cNvSpPr/>
              <p:nvPr/>
            </p:nvSpPr>
            <p:spPr>
              <a:xfrm>
                <a:off x="6631332" y="4204595"/>
                <a:ext cx="78964" cy="10415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054;p33"/>
              <p:cNvSpPr/>
              <p:nvPr/>
            </p:nvSpPr>
            <p:spPr>
              <a:xfrm>
                <a:off x="6645396" y="4130153"/>
                <a:ext cx="58090" cy="71561"/>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055;p33"/>
              <p:cNvSpPr/>
              <p:nvPr/>
            </p:nvSpPr>
            <p:spPr>
              <a:xfrm>
                <a:off x="6647754" y="4129873"/>
                <a:ext cx="58319" cy="5488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056;p33"/>
              <p:cNvSpPr/>
              <p:nvPr/>
            </p:nvSpPr>
            <p:spPr>
              <a:xfrm>
                <a:off x="6577749" y="4490229"/>
                <a:ext cx="45861" cy="34982"/>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057;p33"/>
              <p:cNvSpPr/>
              <p:nvPr/>
            </p:nvSpPr>
            <p:spPr>
              <a:xfrm>
                <a:off x="6577951" y="4501389"/>
                <a:ext cx="45653" cy="2383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058;p33"/>
              <p:cNvSpPr/>
              <p:nvPr/>
            </p:nvSpPr>
            <p:spPr>
              <a:xfrm>
                <a:off x="6554804" y="4475155"/>
                <a:ext cx="41980" cy="32521"/>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059;p33"/>
              <p:cNvSpPr/>
              <p:nvPr/>
            </p:nvSpPr>
            <p:spPr>
              <a:xfrm>
                <a:off x="6554997" y="4485886"/>
                <a:ext cx="41814" cy="21828"/>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060;p33"/>
              <p:cNvSpPr/>
              <p:nvPr/>
            </p:nvSpPr>
            <p:spPr>
              <a:xfrm>
                <a:off x="6570371" y="4307401"/>
                <a:ext cx="99964" cy="172414"/>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061;p33"/>
              <p:cNvSpPr/>
              <p:nvPr/>
            </p:nvSpPr>
            <p:spPr>
              <a:xfrm>
                <a:off x="6597627" y="4307742"/>
                <a:ext cx="99521" cy="186686"/>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2062;p33"/>
              <p:cNvSpPr/>
              <p:nvPr/>
            </p:nvSpPr>
            <p:spPr>
              <a:xfrm>
                <a:off x="6560564" y="4295988"/>
                <a:ext cx="148825" cy="136991"/>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2063;p33"/>
              <p:cNvSpPr/>
              <p:nvPr/>
            </p:nvSpPr>
            <p:spPr>
              <a:xfrm>
                <a:off x="6680201" y="4215053"/>
                <a:ext cx="51721" cy="181324"/>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2064;p33"/>
              <p:cNvSpPr/>
              <p:nvPr/>
            </p:nvSpPr>
            <p:spPr>
              <a:xfrm>
                <a:off x="6690335" y="4212768"/>
                <a:ext cx="31273" cy="3977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2065;p33"/>
              <p:cNvSpPr/>
              <p:nvPr/>
            </p:nvSpPr>
            <p:spPr>
              <a:xfrm>
                <a:off x="6629015" y="4204538"/>
                <a:ext cx="26751" cy="28086"/>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 name="Google Shape;2066;p33"/>
              <p:cNvGrpSpPr/>
              <p:nvPr/>
            </p:nvGrpSpPr>
            <p:grpSpPr>
              <a:xfrm>
                <a:off x="6551528" y="4270928"/>
                <a:ext cx="147953" cy="112133"/>
                <a:chOff x="6621095" y="1452181"/>
                <a:chExt cx="330894" cy="250785"/>
              </a:xfrm>
            </p:grpSpPr>
            <p:sp>
              <p:nvSpPr>
                <p:cNvPr id="35" name="Google Shape;2067;p33"/>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2068;p33"/>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2069;p33"/>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2070;p33"/>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2071;p33"/>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46" name="Google Shape;2043;p33"/>
          <p:cNvSpPr txBox="1">
            <a:spLocks noGrp="1"/>
          </p:cNvSpPr>
          <p:nvPr>
            <p:ph type="body" idx="4294967295"/>
          </p:nvPr>
        </p:nvSpPr>
        <p:spPr>
          <a:xfrm>
            <a:off x="239841" y="1811944"/>
            <a:ext cx="4262745" cy="20871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US" altLang="zh-TW"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12</a:t>
            </a:r>
            <a:r>
              <a:rPr lang="zh-TW" altLang="en-US"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大類       多個模型</a:t>
            </a:r>
            <a:r>
              <a:rPr lang="en-US" altLang="zh-TW"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a:t>
            </a:r>
            <a:r>
              <a:rPr lang="zh-TW" altLang="en-US"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策略</a:t>
            </a:r>
            <a:endParaRPr lang="en-US" altLang="zh-TW"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endParaRPr>
          </a:p>
          <a:p>
            <a:pPr marL="0" lvl="0" indent="0" algn="l" rtl="0">
              <a:spcBef>
                <a:spcPts val="600"/>
              </a:spcBef>
              <a:spcAft>
                <a:spcPts val="0"/>
              </a:spcAft>
              <a:buNone/>
            </a:pPr>
            <a:r>
              <a:rPr lang="zh-TW" altLang="en-US"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找出最適用的方法</a:t>
            </a:r>
            <a:endParaRPr sz="30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endParaRPr>
          </a:p>
        </p:txBody>
      </p:sp>
      <p:sp>
        <p:nvSpPr>
          <p:cNvPr id="3" name="箭號: 向右 2">
            <a:extLst>
              <a:ext uri="{FF2B5EF4-FFF2-40B4-BE49-F238E27FC236}">
                <a16:creationId xmlns:a16="http://schemas.microsoft.com/office/drawing/2014/main" id="{44F92258-0D45-408D-B3F6-0720B68A3A5E}"/>
              </a:ext>
            </a:extLst>
          </p:cNvPr>
          <p:cNvSpPr/>
          <p:nvPr/>
        </p:nvSpPr>
        <p:spPr>
          <a:xfrm>
            <a:off x="1431984" y="2521069"/>
            <a:ext cx="483079" cy="2156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423830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15" name="MyPlot1">
            <a:extLst>
              <a:ext uri="{FF2B5EF4-FFF2-40B4-BE49-F238E27FC236}">
                <a16:creationId xmlns:a16="http://schemas.microsoft.com/office/drawing/2014/main" id="{00000000-0008-0000-0500-00000D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287934" y="3036406"/>
            <a:ext cx="3315043" cy="1834644"/>
          </a:xfrm>
          <a:prstGeom prst="rect">
            <a:avLst/>
          </a:prstGeom>
        </p:spPr>
      </p:pic>
      <p:sp>
        <p:nvSpPr>
          <p:cNvPr id="594" name="Google Shape;594;p17"/>
          <p:cNvSpPr txBox="1">
            <a:spLocks noGrp="1"/>
          </p:cNvSpPr>
          <p:nvPr>
            <p:ph type="title"/>
          </p:nvPr>
        </p:nvSpPr>
        <p:spPr>
          <a:xfrm>
            <a:off x="429620" y="405064"/>
            <a:ext cx="7675289" cy="527768"/>
          </a:xfrm>
          <a:prstGeom prst="rect">
            <a:avLst/>
          </a:prstGeom>
        </p:spPr>
        <p:txBody>
          <a:bodyPr spcFirstLastPara="1" wrap="square" lIns="0" tIns="0" rIns="0" bIns="0" anchor="t" anchorCtr="0">
            <a:noAutofit/>
          </a:bodyPr>
          <a:lstStyle/>
          <a:p>
            <a:pPr lvl="0"/>
            <a:r>
              <a:rPr lang="en" dirty="0">
                <a:latin typeface="Microsoft JhengHei" panose="020B0604030504040204" pitchFamily="34" charset="-120"/>
                <a:ea typeface="Microsoft JhengHei" panose="020B0604030504040204" pitchFamily="34" charset="-120"/>
              </a:rPr>
              <a:t>專案結果</a:t>
            </a:r>
            <a:r>
              <a:rPr lang="en-US" altLang="zh-TW" dirty="0"/>
              <a:t>—</a:t>
            </a:r>
            <a:r>
              <a:rPr lang="zh-TW" altLang="en-US" dirty="0">
                <a:latin typeface="Microsoft JhengHei" panose="020B0604030504040204" pitchFamily="34" charset="-120"/>
                <a:ea typeface="Microsoft JhengHei" panose="020B0604030504040204" pitchFamily="34" charset="-120"/>
              </a:rPr>
              <a:t>股債混合型基金</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18</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pic>
        <p:nvPicPr>
          <p:cNvPr id="13" name="MyPlot2">
            <a:extLst>
              <a:ext uri="{FF2B5EF4-FFF2-40B4-BE49-F238E27FC236}">
                <a16:creationId xmlns:a16="http://schemas.microsoft.com/office/drawing/2014/main" id="{00000000-0008-0000-0500-00000E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19580" y="3036406"/>
            <a:ext cx="3103316" cy="1942172"/>
          </a:xfrm>
          <a:prstGeom prst="rect">
            <a:avLst/>
          </a:prstGeom>
        </p:spPr>
      </p:pic>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Ridge Regression </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 0.0024</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190543">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最大回撤</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u="none" strike="noStrike">
                          <a:effectLst/>
                        </a:rPr>
                        <a:t>D03</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4.27%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3.18%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7.14%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4.55%</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9.87%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0.45</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0.70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u="none" strike="noStrike">
                          <a:effectLst/>
                        </a:rPr>
                        <a:t>64E</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3.51%</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2.61%</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6.90%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4.68%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11.87%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0.38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0.56</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0.22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u="none" strike="noStrike">
                          <a:effectLst/>
                        </a:rPr>
                        <a:t>MS8</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5.80%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4.32%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5.62%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3.50%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7.13%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0.77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1.23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0.61</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u="none" strike="noStrike">
                          <a:effectLst/>
                        </a:rPr>
                        <a:t>MS9</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4.46%</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5.65%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3.53%</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7.53%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0.59</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0.94</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0.44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u="none" strike="noStrike">
                          <a:effectLst/>
                        </a:rPr>
                        <a:t>C15</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8.15%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6.07%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8.68%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5.83%</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12.77%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0.70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1.04</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0.48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rPr>
                        <a:t>benchmark</a:t>
                      </a:r>
                      <a:endParaRPr lang="en"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1.55%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1.16%</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5.38%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3.83%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14.24%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0.22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0.30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0.08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59638486"/>
                  </a:ext>
                </a:extLst>
              </a:tr>
            </a:tbl>
          </a:graphicData>
        </a:graphic>
      </p:graphicFrame>
    </p:spTree>
    <p:extLst>
      <p:ext uri="{BB962C8B-B14F-4D97-AF65-F5344CB8AC3E}">
        <p14:creationId xmlns:p14="http://schemas.microsoft.com/office/powerpoint/2010/main" val="2382538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dirty="0"/>
              <a:t>19</a:t>
            </a:r>
            <a:endParaRPr dirty="0"/>
          </a:p>
        </p:txBody>
      </p:sp>
      <p:graphicFrame>
        <p:nvGraphicFramePr>
          <p:cNvPr id="12" name="表格 11">
            <a:extLst>
              <a:ext uri="{FF2B5EF4-FFF2-40B4-BE49-F238E27FC236}">
                <a16:creationId xmlns:a16="http://schemas.microsoft.com/office/drawing/2014/main" id="{8E62E268-00AD-554B-8DC7-6D65C9FDAE70}"/>
              </a:ext>
            </a:extLst>
          </p:cNvPr>
          <p:cNvGraphicFramePr>
            <a:graphicFrameLocks noGrp="1"/>
          </p:cNvGraphicFramePr>
          <p:nvPr>
            <p:extLst>
              <p:ext uri="{D42A27DB-BD31-4B8C-83A1-F6EECF244321}">
                <p14:modId xmlns:p14="http://schemas.microsoft.com/office/powerpoint/2010/main" val="2100092048"/>
              </p:ext>
            </p:extLst>
          </p:nvPr>
        </p:nvGraphicFramePr>
        <p:xfrm>
          <a:off x="1928587" y="2096582"/>
          <a:ext cx="4943215" cy="2559120"/>
        </p:xfrm>
        <a:graphic>
          <a:graphicData uri="http://schemas.openxmlformats.org/drawingml/2006/table">
            <a:tbl>
              <a:tblPr>
                <a:tableStyleId>{B301B821-A1FF-4177-AEE7-76D212191A09}</a:tableStyleId>
              </a:tblPr>
              <a:tblGrid>
                <a:gridCol w="4943215">
                  <a:extLst>
                    <a:ext uri="{9D8B030D-6E8A-4147-A177-3AD203B41FA5}">
                      <a16:colId xmlns:a16="http://schemas.microsoft.com/office/drawing/2014/main" val="1217910984"/>
                    </a:ext>
                  </a:extLst>
                </a:gridCol>
              </a:tblGrid>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法盛盧米斯塞勒斯全球機會債券基金 </a:t>
                      </a:r>
                      <a:r>
                        <a:rPr lang="en-US" altLang="zh-TW" sz="2000" u="none" strike="noStrike" dirty="0">
                          <a:effectLst/>
                          <a:latin typeface="微軟正黑體" panose="020B0604030504040204" pitchFamily="34" charset="-120"/>
                          <a:ea typeface="微軟正黑體" panose="020B0604030504040204" pitchFamily="34" charset="-120"/>
                        </a:rPr>
                        <a:t>(</a:t>
                      </a:r>
                      <a:r>
                        <a:rPr lang="zh-TW" altLang="en-US" sz="2000" u="none" strike="noStrike" dirty="0">
                          <a:effectLst/>
                          <a:latin typeface="微軟正黑體" panose="020B0604030504040204" pitchFamily="34" charset="-120"/>
                          <a:ea typeface="微軟正黑體" panose="020B0604030504040204" pitchFamily="34" charset="-120"/>
                        </a:rPr>
                        <a:t>配息</a:t>
                      </a:r>
                      <a:r>
                        <a:rPr lang="en-US" altLang="zh-TW" sz="2000" u="none" strike="noStrike" dirty="0">
                          <a:effectLst/>
                          <a:latin typeface="微軟正黑體" panose="020B0604030504040204" pitchFamily="34" charset="-120"/>
                          <a:ea typeface="微軟正黑體" panose="020B0604030504040204" pitchFamily="34" charset="-120"/>
                        </a:rPr>
                        <a:t>)</a:t>
                      </a:r>
                      <a:endParaRPr lang="en-US" altLang="zh-TW"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1184160912"/>
                  </a:ext>
                </a:extLst>
              </a:tr>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施羅德環球企業債券 </a:t>
                      </a:r>
                      <a:r>
                        <a:rPr lang="en" sz="2000" u="none" strike="noStrike" dirty="0">
                          <a:effectLst/>
                          <a:latin typeface="微軟正黑體" panose="020B0604030504040204" pitchFamily="34" charset="-120"/>
                          <a:ea typeface="微軟正黑體" panose="020B0604030504040204" pitchFamily="34" charset="-120"/>
                        </a:rPr>
                        <a:t>A1</a:t>
                      </a:r>
                      <a:r>
                        <a:rPr lang="zh-TW" altLang="en-US" sz="2000" u="none" strike="noStrike" dirty="0">
                          <a:effectLst/>
                          <a:latin typeface="微軟正黑體" panose="020B0604030504040204" pitchFamily="34" charset="-120"/>
                          <a:ea typeface="微軟正黑體" panose="020B0604030504040204" pitchFamily="34" charset="-120"/>
                        </a:rPr>
                        <a:t> 月配浮動 </a:t>
                      </a:r>
                      <a:r>
                        <a:rPr lang="en-US" altLang="zh-TW" sz="2000" u="none" strike="noStrike" dirty="0">
                          <a:effectLst/>
                          <a:latin typeface="微軟正黑體" panose="020B0604030504040204" pitchFamily="34" charset="-120"/>
                          <a:ea typeface="微軟正黑體" panose="020B0604030504040204" pitchFamily="34" charset="-120"/>
                        </a:rPr>
                        <a:t>(</a:t>
                      </a:r>
                      <a:r>
                        <a:rPr lang="zh-TW" altLang="en-US" sz="2000" u="none" strike="noStrike" dirty="0">
                          <a:effectLst/>
                          <a:latin typeface="微軟正黑體" panose="020B0604030504040204" pitchFamily="34" charset="-120"/>
                          <a:ea typeface="微軟正黑體" panose="020B0604030504040204" pitchFamily="34" charset="-120"/>
                        </a:rPr>
                        <a:t>美元</a:t>
                      </a:r>
                      <a:r>
                        <a:rPr lang="en-US" altLang="zh-TW" sz="2000" u="none" strike="noStrike" dirty="0">
                          <a:effectLst/>
                          <a:latin typeface="微軟正黑體" panose="020B0604030504040204" pitchFamily="34" charset="-120"/>
                          <a:ea typeface="微軟正黑體" panose="020B0604030504040204" pitchFamily="34" charset="-120"/>
                        </a:rPr>
                        <a:t>)</a:t>
                      </a:r>
                      <a:endParaRPr lang="en-US" altLang="zh-TW"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546145384"/>
                  </a:ext>
                </a:extLst>
              </a:tr>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聯博房貸收益基金 </a:t>
                      </a:r>
                      <a:r>
                        <a:rPr lang="en" sz="2000" u="none" strike="noStrike" dirty="0">
                          <a:effectLst/>
                          <a:latin typeface="微軟正黑體" panose="020B0604030504040204" pitchFamily="34" charset="-120"/>
                          <a:ea typeface="微軟正黑體" panose="020B0604030504040204" pitchFamily="34" charset="-120"/>
                        </a:rPr>
                        <a:t>AX</a:t>
                      </a:r>
                      <a:r>
                        <a:rPr lang="zh-TW" altLang="en-US" sz="2000" u="none" strike="noStrike" dirty="0">
                          <a:effectLst/>
                          <a:latin typeface="微軟正黑體" panose="020B0604030504040204" pitchFamily="34" charset="-120"/>
                          <a:ea typeface="微軟正黑體" panose="020B0604030504040204" pitchFamily="34" charset="-120"/>
                        </a:rPr>
                        <a:t> 股</a:t>
                      </a:r>
                      <a:endParaRPr lang="zh-TW" altLang="en-US"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1888588195"/>
                  </a:ext>
                </a:extLst>
              </a:tr>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聯博房貸收益基金 </a:t>
                      </a:r>
                      <a:r>
                        <a:rPr lang="en" sz="2000" u="none" strike="noStrike" dirty="0">
                          <a:effectLst/>
                          <a:latin typeface="微軟正黑體" panose="020B0604030504040204" pitchFamily="34" charset="-120"/>
                          <a:ea typeface="微軟正黑體" panose="020B0604030504040204" pitchFamily="34" charset="-120"/>
                        </a:rPr>
                        <a:t>A2X</a:t>
                      </a:r>
                      <a:r>
                        <a:rPr lang="zh-TW" altLang="en-US" sz="2000" u="none" strike="noStrike" dirty="0">
                          <a:effectLst/>
                          <a:latin typeface="微軟正黑體" panose="020B0604030504040204" pitchFamily="34" charset="-120"/>
                          <a:ea typeface="微軟正黑體" panose="020B0604030504040204" pitchFamily="34" charset="-120"/>
                        </a:rPr>
                        <a:t> 股</a:t>
                      </a:r>
                      <a:endParaRPr lang="zh-TW" altLang="en-US"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3815041523"/>
                  </a:ext>
                </a:extLst>
              </a:tr>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聯博房貸收益基金 </a:t>
                      </a:r>
                      <a:r>
                        <a:rPr lang="en" sz="2000" u="none" strike="noStrike" dirty="0">
                          <a:effectLst/>
                          <a:latin typeface="微軟正黑體" panose="020B0604030504040204" pitchFamily="34" charset="-120"/>
                          <a:ea typeface="微軟正黑體" panose="020B0604030504040204" pitchFamily="34" charset="-120"/>
                        </a:rPr>
                        <a:t>B2X</a:t>
                      </a:r>
                      <a:r>
                        <a:rPr lang="zh-TW" altLang="en-US" sz="2000" u="none" strike="noStrike" dirty="0">
                          <a:effectLst/>
                          <a:latin typeface="微軟正黑體" panose="020B0604030504040204" pitchFamily="34" charset="-120"/>
                          <a:ea typeface="微軟正黑體" panose="020B0604030504040204" pitchFamily="34" charset="-120"/>
                        </a:rPr>
                        <a:t> 股</a:t>
                      </a:r>
                      <a:endParaRPr lang="zh-TW" altLang="en-US"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1147630383"/>
                  </a:ext>
                </a:extLst>
              </a:tr>
            </a:tbl>
          </a:graphicData>
        </a:graphic>
      </p:graphicFrame>
      <p:sp>
        <p:nvSpPr>
          <p:cNvPr id="165" name="矩形 164">
            <a:extLst>
              <a:ext uri="{FF2B5EF4-FFF2-40B4-BE49-F238E27FC236}">
                <a16:creationId xmlns:a16="http://schemas.microsoft.com/office/drawing/2014/main" id="{AC22DFCC-CC37-8F43-BCF1-3CE120C214FA}"/>
              </a:ext>
            </a:extLst>
          </p:cNvPr>
          <p:cNvSpPr/>
          <p:nvPr/>
        </p:nvSpPr>
        <p:spPr>
          <a:xfrm>
            <a:off x="2472706" y="1429508"/>
            <a:ext cx="4198585" cy="461665"/>
          </a:xfrm>
          <a:prstGeom prst="rect">
            <a:avLst/>
          </a:prstGeom>
        </p:spPr>
        <p:txBody>
          <a:bodyPr wrap="none">
            <a:spAutoFit/>
          </a:bodyPr>
          <a:lstStyle/>
          <a:p>
            <a:pPr algn="ctr"/>
            <a:r>
              <a:rPr lang="zh-TW" altLang="en-US" sz="2400" b="1" dirty="0">
                <a:latin typeface="Microsoft JhengHei" panose="020B0604030504040204" pitchFamily="34" charset="-120"/>
                <a:ea typeface="Microsoft JhengHei" panose="020B0604030504040204" pitchFamily="34" charset="-120"/>
              </a:rPr>
              <a:t>未來標的挑選（</a:t>
            </a:r>
            <a:r>
              <a:rPr lang="en-US" altLang="zh-TW" sz="2400" b="1" dirty="0">
                <a:latin typeface="Microsoft JhengHei" panose="020B0604030504040204" pitchFamily="34" charset="-120"/>
                <a:ea typeface="Microsoft JhengHei" panose="020B0604030504040204" pitchFamily="34" charset="-120"/>
              </a:rPr>
              <a:t>2021/3/31</a:t>
            </a:r>
            <a:r>
              <a:rPr lang="zh-TW" altLang="en-US" sz="2400" b="1" dirty="0">
                <a:latin typeface="Microsoft JhengHei" panose="020B0604030504040204" pitchFamily="34" charset="-120"/>
                <a:ea typeface="Microsoft JhengHei" panose="020B0604030504040204" pitchFamily="34" charset="-120"/>
              </a:rPr>
              <a:t>）</a:t>
            </a:r>
            <a:endParaRPr lang="zh-TW" altLang="en-US" sz="2400" b="1"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324769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dirty="0">
                <a:latin typeface="Microsoft JhengHei" panose="020B0604030504040204" pitchFamily="34" charset="-120"/>
                <a:ea typeface="Microsoft JhengHei" panose="020B0604030504040204" pitchFamily="34" charset="-120"/>
              </a:rPr>
              <a:t>專案結果</a:t>
            </a:r>
            <a:br>
              <a:rPr lang="zh-TW" altLang="en-US" sz="3600" dirty="0">
                <a:latin typeface="Microsoft JhengHei" panose="020B0604030504040204" pitchFamily="34" charset="-120"/>
                <a:ea typeface="Microsoft JhengHei" panose="020B0604030504040204" pitchFamily="34" charset="-120"/>
              </a:rPr>
            </a:br>
            <a:r>
              <a:rPr lang="zh-TW" altLang="en-US" sz="1600" dirty="0">
                <a:latin typeface="Microsoft JhengHei" panose="020B0604030504040204" pitchFamily="34" charset="-120"/>
                <a:ea typeface="Microsoft JhengHei" panose="020B0604030504040204" pitchFamily="34" charset="-120"/>
              </a:rPr>
              <a:t>（以股債混合型基金為例）</a:t>
            </a:r>
            <a:endParaRPr lang="zh-TW" altLang="en-US" sz="3600" dirty="0">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4012894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6"/>
        <p:cNvGrpSpPr/>
        <p:nvPr/>
      </p:nvGrpSpPr>
      <p:grpSpPr>
        <a:xfrm>
          <a:off x="0" y="0"/>
          <a:ext cx="0" cy="0"/>
          <a:chOff x="0" y="0"/>
          <a:chExt cx="0" cy="0"/>
        </a:xfrm>
      </p:grpSpPr>
      <p:pic>
        <p:nvPicPr>
          <p:cNvPr id="5" name="圖片 4"/>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foregroundMark x1="40664" y1="63793" x2="40664" y2="63793"/>
                        <a14:foregroundMark x1="58506" y1="58621" x2="58506" y2="58621"/>
                        <a14:foregroundMark x1="60166" y1="81897" x2="60166" y2="81897"/>
                        <a14:foregroundMark x1="57676" y1="75000" x2="57676" y2="75000"/>
                        <a14:foregroundMark x1="39419" y1="31034" x2="39419" y2="31034"/>
                        <a14:foregroundMark x1="63900" y1="33621" x2="63900" y2="33621"/>
                        <a14:foregroundMark x1="55187" y1="33621" x2="55187" y2="33621"/>
                        <a14:foregroundMark x1="48548" y1="62069" x2="48548" y2="62069"/>
                        <a14:foregroundMark x1="51037" y1="80172" x2="51037" y2="80172"/>
                        <a14:foregroundMark x1="37759" y1="53448" x2="37759" y2="53448"/>
                        <a14:foregroundMark x1="25726" y1="56897" x2="25726" y2="56897"/>
                        <a14:foregroundMark x1="10788" y1="50000" x2="10788" y2="50000"/>
                        <a14:foregroundMark x1="84647" y1="62931" x2="84647" y2="62931"/>
                        <a14:foregroundMark x1="81328" y1="39655" x2="81328" y2="39655"/>
                      </a14:backgroundRemoval>
                    </a14:imgEffect>
                  </a14:imgLayer>
                </a14:imgProps>
              </a:ext>
            </a:extLst>
          </a:blip>
          <a:stretch>
            <a:fillRect/>
          </a:stretch>
        </p:blipFill>
        <p:spPr>
          <a:xfrm>
            <a:off x="4902131" y="2403825"/>
            <a:ext cx="1371600" cy="852055"/>
          </a:xfrm>
          <a:prstGeom prst="ellipse">
            <a:avLst/>
          </a:prstGeom>
        </p:spPr>
      </p:pic>
      <p:sp>
        <p:nvSpPr>
          <p:cNvPr id="2417" name="Google Shape;2417;p44"/>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Our Team</a:t>
            </a:r>
            <a:endParaRPr dirty="0"/>
          </a:p>
        </p:txBody>
      </p:sp>
      <p:sp>
        <p:nvSpPr>
          <p:cNvPr id="2418" name="Google Shape;2418;p4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a:t>
            </a:fld>
            <a:endParaRPr/>
          </a:p>
        </p:txBody>
      </p:sp>
      <p:pic>
        <p:nvPicPr>
          <p:cNvPr id="2" name="圖片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31252" y="1558475"/>
            <a:ext cx="1296746" cy="1690700"/>
          </a:xfrm>
          <a:prstGeom prst="ellipse">
            <a:avLst/>
          </a:prstGeom>
        </p:spPr>
      </p:pic>
      <p:pic>
        <p:nvPicPr>
          <p:cNvPr id="12" name="圖片 11"/>
          <p:cNvPicPr>
            <a:picLocks noChangeAspect="1"/>
          </p:cNvPicPr>
          <p:nvPr/>
        </p:nvPicPr>
        <p:blipFill rotWithShape="1">
          <a:blip r:embed="rId6">
            <a:extLst>
              <a:ext uri="{28A0092B-C50C-407E-A947-70E740481C1C}">
                <a14:useLocalDpi xmlns:a14="http://schemas.microsoft.com/office/drawing/2010/main" val="0"/>
              </a:ext>
            </a:extLst>
          </a:blip>
          <a:srcRect r="-867" b="18651"/>
          <a:stretch/>
        </p:blipFill>
        <p:spPr>
          <a:xfrm>
            <a:off x="6475128" y="1558475"/>
            <a:ext cx="2137944" cy="1690700"/>
          </a:xfrm>
          <a:prstGeom prst="ellipse">
            <a:avLst/>
          </a:prstGeom>
        </p:spPr>
      </p:pic>
      <p:pic>
        <p:nvPicPr>
          <p:cNvPr id="13" name="圖片 12">
            <a:extLst>
              <a:ext uri="{FF2B5EF4-FFF2-40B4-BE49-F238E27FC236}">
                <a16:creationId xmlns:a16="http://schemas.microsoft.com/office/drawing/2014/main" id="{3E37C20D-6AA9-404C-B2CF-CE8BB1FA549C}"/>
              </a:ext>
            </a:extLst>
          </p:cNvPr>
          <p:cNvPicPr>
            <a:picLocks noChangeAspect="1"/>
          </p:cNvPicPr>
          <p:nvPr/>
        </p:nvPicPr>
        <p:blipFill rotWithShape="1">
          <a:blip r:embed="rId7"/>
          <a:srcRect l="21546" t="1431" r="23608" b="60372"/>
          <a:stretch/>
        </p:blipFill>
        <p:spPr>
          <a:xfrm>
            <a:off x="728543" y="1545066"/>
            <a:ext cx="1620982" cy="1704109"/>
          </a:xfrm>
          <a:prstGeom prst="ellipse">
            <a:avLst/>
          </a:prstGeom>
        </p:spPr>
      </p:pic>
      <p:sp>
        <p:nvSpPr>
          <p:cNvPr id="15" name="Google Shape;2424;p44"/>
          <p:cNvSpPr txBox="1"/>
          <p:nvPr/>
        </p:nvSpPr>
        <p:spPr>
          <a:xfrm>
            <a:off x="4847765" y="3408148"/>
            <a:ext cx="1489200" cy="734100"/>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b="1" dirty="0">
                <a:solidFill>
                  <a:schemeClr val="dk1"/>
                </a:solidFill>
                <a:latin typeface="Barlow"/>
                <a:ea typeface="Barlow"/>
                <a:cs typeface="Barlow"/>
                <a:sym typeface="Barlow"/>
              </a:rPr>
              <a:t>Terry Zhang</a:t>
            </a:r>
          </a:p>
          <a:p>
            <a:pPr algn="ctr"/>
            <a:r>
              <a:rPr lang="zh-TW" altLang="en-US" sz="1100" dirty="0">
                <a:solidFill>
                  <a:schemeClr val="dk2"/>
                </a:solidFill>
                <a:latin typeface="微軟正黑體" panose="020B0604030504040204" pitchFamily="34" charset="-120"/>
                <a:ea typeface="微軟正黑體" panose="020B0604030504040204" pitchFamily="34" charset="-120"/>
                <a:cs typeface="Barlow"/>
                <a:sym typeface="Barlow"/>
              </a:rPr>
              <a:t>張軒羽</a:t>
            </a:r>
            <a:endParaRPr lang="en-US" altLang="zh-TW" sz="1100" dirty="0">
              <a:solidFill>
                <a:schemeClr val="dk2"/>
              </a:solidFill>
              <a:latin typeface="微軟正黑體" panose="020B0604030504040204" pitchFamily="34" charset="-120"/>
              <a:ea typeface="微軟正黑體" panose="020B0604030504040204" pitchFamily="34" charset="-120"/>
              <a:cs typeface="Barlow"/>
              <a:sym typeface="Barlow"/>
            </a:endParaRPr>
          </a:p>
          <a:p>
            <a:pPr algn="ctr">
              <a:spcBef>
                <a:spcPts val="400"/>
              </a:spcBef>
              <a:spcAft>
                <a:spcPts val="400"/>
              </a:spcAft>
            </a:pPr>
            <a:r>
              <a:rPr lang="zh-TW" altLang="en-US" sz="1200" dirty="0">
                <a:latin typeface="微軟正黑體" panose="020B0604030504040204" pitchFamily="34" charset="-120"/>
                <a:ea typeface="微軟正黑體" panose="020B0604030504040204" pitchFamily="34" charset="-120"/>
                <a:cs typeface="Barlow"/>
                <a:sym typeface="Barlow"/>
              </a:rPr>
              <a:t>東吳大學巨量資料科學系</a:t>
            </a:r>
            <a:endParaRPr lang="en-US" altLang="zh-TW" sz="1200" dirty="0">
              <a:latin typeface="微軟正黑體" panose="020B0604030504040204" pitchFamily="34" charset="-120"/>
              <a:ea typeface="微軟正黑體" panose="020B0604030504040204" pitchFamily="34" charset="-120"/>
              <a:cs typeface="Barlow"/>
              <a:sym typeface="Barlow"/>
            </a:endParaRPr>
          </a:p>
          <a:p>
            <a:pPr marL="0" lvl="0" indent="0" algn="ctr" rtl="0">
              <a:spcBef>
                <a:spcPts val="400"/>
              </a:spcBef>
              <a:spcAft>
                <a:spcPts val="400"/>
              </a:spcAft>
              <a:buNone/>
            </a:pPr>
            <a:endParaRPr dirty="0">
              <a:latin typeface="Barlow"/>
              <a:ea typeface="Barlow"/>
              <a:cs typeface="Barlow"/>
              <a:sym typeface="Barlow"/>
            </a:endParaRPr>
          </a:p>
        </p:txBody>
      </p:sp>
      <p:pic>
        <p:nvPicPr>
          <p:cNvPr id="3" name="圖片 2"/>
          <p:cNvPicPr>
            <a:picLocks noChangeAspect="1"/>
          </p:cNvPicPr>
          <p:nvPr/>
        </p:nvPicPr>
        <p:blipFill rotWithShape="1">
          <a:blip r:embed="rId8">
            <a:extLst>
              <a:ext uri="{BEBA8EAE-BF5A-486C-A8C5-ECC9F3942E4B}">
                <a14:imgProps xmlns:a14="http://schemas.microsoft.com/office/drawing/2010/main">
                  <a14:imgLayer r:embed="rId9">
                    <a14:imgEffect>
                      <a14:backgroundRemoval t="25781" b="63828" l="31641" r="60313">
                        <a14:backgroundMark x1="52109" y1="61172" x2="52109" y2="61172"/>
                        <a14:backgroundMark x1="42734" y1="60703" x2="42734" y2="60703"/>
                      </a14:backgroundRemoval>
                    </a14:imgEffect>
                  </a14:imgLayer>
                </a14:imgProps>
              </a:ext>
              <a:ext uri="{28A0092B-C50C-407E-A947-70E740481C1C}">
                <a14:useLocalDpi xmlns:a14="http://schemas.microsoft.com/office/drawing/2010/main" val="0"/>
              </a:ext>
            </a:extLst>
          </a:blip>
          <a:srcRect l="28096" t="24444" r="36053" b="40868"/>
          <a:stretch/>
        </p:blipFill>
        <p:spPr>
          <a:xfrm>
            <a:off x="5127939" y="1545066"/>
            <a:ext cx="871485" cy="896798"/>
          </a:xfrm>
          <a:prstGeom prst="rect">
            <a:avLst/>
          </a:prstGeom>
        </p:spPr>
      </p:pic>
      <p:sp>
        <p:nvSpPr>
          <p:cNvPr id="19" name="Google Shape;2424;p44"/>
          <p:cNvSpPr txBox="1"/>
          <p:nvPr/>
        </p:nvSpPr>
        <p:spPr>
          <a:xfrm>
            <a:off x="870099" y="3403399"/>
            <a:ext cx="1489200" cy="734100"/>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b="1" dirty="0">
                <a:solidFill>
                  <a:schemeClr val="dk1"/>
                </a:solidFill>
                <a:latin typeface="Barlow"/>
                <a:ea typeface="Barlow"/>
                <a:cs typeface="Barlow"/>
                <a:sym typeface="Barlow"/>
              </a:rPr>
              <a:t>Alex Chiang</a:t>
            </a:r>
          </a:p>
          <a:p>
            <a:pPr algn="ctr"/>
            <a:r>
              <a:rPr lang="zh-TW" altLang="en-US" sz="1100" dirty="0">
                <a:solidFill>
                  <a:schemeClr val="dk2"/>
                </a:solidFill>
                <a:latin typeface="微軟正黑體" panose="020B0604030504040204" pitchFamily="34" charset="-120"/>
                <a:ea typeface="微軟正黑體" panose="020B0604030504040204" pitchFamily="34" charset="-120"/>
                <a:cs typeface="Barlow"/>
                <a:sym typeface="Barlow"/>
              </a:rPr>
              <a:t>江祐宏</a:t>
            </a:r>
          </a:p>
          <a:p>
            <a:pPr algn="ctr">
              <a:spcBef>
                <a:spcPts val="400"/>
              </a:spcBef>
              <a:spcAft>
                <a:spcPts val="400"/>
              </a:spcAft>
            </a:pPr>
            <a:r>
              <a:rPr lang="zh-TW" altLang="en-US" sz="1200" dirty="0">
                <a:latin typeface="微軟正黑體" panose="020B0604030504040204" pitchFamily="34" charset="-120"/>
                <a:ea typeface="微軟正黑體" panose="020B0604030504040204" pitchFamily="34" charset="-120"/>
                <a:cs typeface="Barlow"/>
                <a:sym typeface="Barlow"/>
              </a:rPr>
              <a:t>東吳大學財務工程與精算數學系</a:t>
            </a:r>
          </a:p>
          <a:p>
            <a:pPr marL="0" lvl="0" indent="0" algn="ctr" rtl="0">
              <a:spcBef>
                <a:spcPts val="400"/>
              </a:spcBef>
              <a:spcAft>
                <a:spcPts val="400"/>
              </a:spcAft>
              <a:buNone/>
            </a:pPr>
            <a:endParaRPr dirty="0">
              <a:latin typeface="Barlow"/>
              <a:ea typeface="Barlow"/>
              <a:cs typeface="Barlow"/>
              <a:sym typeface="Barlow"/>
            </a:endParaRPr>
          </a:p>
        </p:txBody>
      </p:sp>
      <p:sp>
        <p:nvSpPr>
          <p:cNvPr id="20" name="Google Shape;2424;p44"/>
          <p:cNvSpPr txBox="1"/>
          <p:nvPr/>
        </p:nvSpPr>
        <p:spPr>
          <a:xfrm>
            <a:off x="2918999" y="3403399"/>
            <a:ext cx="1369066" cy="734100"/>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b="1" dirty="0">
                <a:solidFill>
                  <a:schemeClr val="dk1"/>
                </a:solidFill>
                <a:latin typeface="Barlow"/>
                <a:ea typeface="Barlow"/>
                <a:cs typeface="Barlow"/>
                <a:sym typeface="Barlow"/>
              </a:rPr>
              <a:t>Emily Li</a:t>
            </a:r>
          </a:p>
          <a:p>
            <a:pPr algn="ctr"/>
            <a:r>
              <a:rPr lang="zh-TW" altLang="en-US" sz="1100" dirty="0">
                <a:solidFill>
                  <a:schemeClr val="dk2"/>
                </a:solidFill>
                <a:latin typeface="微軟正黑體" panose="020B0604030504040204" pitchFamily="34" charset="-120"/>
                <a:ea typeface="微軟正黑體" panose="020B0604030504040204" pitchFamily="34" charset="-120"/>
                <a:cs typeface="Barlow"/>
                <a:sym typeface="Barlow"/>
              </a:rPr>
              <a:t>李瑀晨</a:t>
            </a:r>
            <a:endParaRPr lang="en-US" altLang="zh-TW" sz="1100" dirty="0">
              <a:solidFill>
                <a:schemeClr val="dk2"/>
              </a:solidFill>
              <a:latin typeface="微軟正黑體" panose="020B0604030504040204" pitchFamily="34" charset="-120"/>
              <a:ea typeface="微軟正黑體" panose="020B0604030504040204" pitchFamily="34" charset="-120"/>
              <a:cs typeface="Barlow"/>
              <a:sym typeface="Barlow"/>
            </a:endParaRPr>
          </a:p>
          <a:p>
            <a:pPr algn="ctr">
              <a:spcBef>
                <a:spcPts val="400"/>
              </a:spcBef>
              <a:spcAft>
                <a:spcPts val="400"/>
              </a:spcAft>
            </a:pPr>
            <a:r>
              <a:rPr lang="zh-TW" altLang="en-US" sz="1200" dirty="0">
                <a:latin typeface="微軟正黑體" panose="020B0604030504040204" pitchFamily="34" charset="-120"/>
                <a:ea typeface="微軟正黑體" panose="020B0604030504040204" pitchFamily="34" charset="-120"/>
                <a:cs typeface="Barlow"/>
                <a:sym typeface="Barlow"/>
              </a:rPr>
              <a:t>台灣大學財務金融研究所</a:t>
            </a:r>
          </a:p>
          <a:p>
            <a:pPr marL="0" lvl="0" indent="0" algn="ctr" rtl="0">
              <a:spcBef>
                <a:spcPts val="400"/>
              </a:spcBef>
              <a:spcAft>
                <a:spcPts val="400"/>
              </a:spcAft>
              <a:buNone/>
            </a:pPr>
            <a:endParaRPr dirty="0">
              <a:latin typeface="Barlow"/>
              <a:ea typeface="Barlow"/>
              <a:cs typeface="Barlow"/>
              <a:sym typeface="Barlow"/>
            </a:endParaRPr>
          </a:p>
        </p:txBody>
      </p:sp>
      <p:sp>
        <p:nvSpPr>
          <p:cNvPr id="23" name="Google Shape;2424;p44"/>
          <p:cNvSpPr txBox="1"/>
          <p:nvPr/>
        </p:nvSpPr>
        <p:spPr>
          <a:xfrm>
            <a:off x="6898385" y="3403399"/>
            <a:ext cx="1369066" cy="734100"/>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altLang="zh-TW" b="1" dirty="0">
                <a:solidFill>
                  <a:schemeClr val="dk1"/>
                </a:solidFill>
                <a:latin typeface="Barlow"/>
                <a:ea typeface="Barlow"/>
                <a:cs typeface="Barlow"/>
                <a:sym typeface="Barlow"/>
              </a:rPr>
              <a:t>Cathy Yang</a:t>
            </a:r>
            <a:endParaRPr lang="en-US" b="1" dirty="0">
              <a:solidFill>
                <a:schemeClr val="dk1"/>
              </a:solidFill>
              <a:latin typeface="Barlow"/>
              <a:ea typeface="Barlow"/>
              <a:cs typeface="Barlow"/>
              <a:sym typeface="Barlow"/>
            </a:endParaRPr>
          </a:p>
          <a:p>
            <a:pPr algn="ctr"/>
            <a:r>
              <a:rPr lang="zh-TW" altLang="en-US" sz="1100" dirty="0">
                <a:solidFill>
                  <a:schemeClr val="dk2"/>
                </a:solidFill>
                <a:latin typeface="微軟正黑體" panose="020B0604030504040204" pitchFamily="34" charset="-120"/>
                <a:ea typeface="微軟正黑體" panose="020B0604030504040204" pitchFamily="34" charset="-120"/>
                <a:cs typeface="Barlow"/>
                <a:sym typeface="Barlow"/>
              </a:rPr>
              <a:t>楊詠淇</a:t>
            </a:r>
            <a:endParaRPr lang="en-US" altLang="zh-TW" sz="1100" dirty="0">
              <a:solidFill>
                <a:schemeClr val="dk2"/>
              </a:solidFill>
              <a:latin typeface="微軟正黑體" panose="020B0604030504040204" pitchFamily="34" charset="-120"/>
              <a:ea typeface="微軟正黑體" panose="020B0604030504040204" pitchFamily="34" charset="-120"/>
              <a:cs typeface="Barlow"/>
              <a:sym typeface="Barlow"/>
            </a:endParaRPr>
          </a:p>
          <a:p>
            <a:pPr algn="ctr">
              <a:spcBef>
                <a:spcPts val="400"/>
              </a:spcBef>
              <a:spcAft>
                <a:spcPts val="400"/>
              </a:spcAft>
            </a:pPr>
            <a:r>
              <a:rPr lang="zh-TW" altLang="en-US" sz="1200" dirty="0">
                <a:latin typeface="微軟正黑體" panose="020B0604030504040204" pitchFamily="34" charset="-120"/>
                <a:ea typeface="微軟正黑體" panose="020B0604030504040204" pitchFamily="34" charset="-120"/>
                <a:cs typeface="Barlow"/>
                <a:sym typeface="Barlow"/>
              </a:rPr>
              <a:t>台灣大學財務金融學系</a:t>
            </a:r>
          </a:p>
          <a:p>
            <a:pPr marL="0" lvl="0" indent="0" algn="ctr" rtl="0">
              <a:spcBef>
                <a:spcPts val="400"/>
              </a:spcBef>
              <a:spcAft>
                <a:spcPts val="400"/>
              </a:spcAft>
              <a:buNone/>
            </a:pPr>
            <a:endParaRPr dirty="0">
              <a:latin typeface="Barlow"/>
              <a:ea typeface="Barlow"/>
              <a:cs typeface="Barlow"/>
              <a:sym typeface="Barlow"/>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4186413" y="74233"/>
            <a:ext cx="4462612" cy="2270804"/>
          </a:xfrm>
          <a:prstGeom prst="rect">
            <a:avLst/>
          </a:prstGeom>
        </p:spPr>
      </p:pic>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20</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法盛盧米斯塞勒斯</a:t>
            </a:r>
            <a:endParaRPr lang="en-US" altLang="zh-TW" sz="3600" dirty="0">
              <a:latin typeface="Microsoft JhengHei" panose="020B0604030504040204" pitchFamily="34" charset="-120"/>
              <a:ea typeface="Microsoft JhengHei" panose="020B0604030504040204" pitchFamily="34" charset="-120"/>
            </a:endParaRPr>
          </a:p>
          <a:p>
            <a:r>
              <a:rPr lang="zh-TW" altLang="en-US" sz="3600" dirty="0">
                <a:latin typeface="Microsoft JhengHei" panose="020B0604030504040204" pitchFamily="34" charset="-120"/>
                <a:ea typeface="Microsoft JhengHei" panose="020B0604030504040204" pitchFamily="34" charset="-120"/>
              </a:rPr>
              <a:t>全球機會債券基金 </a:t>
            </a:r>
            <a:endParaRPr lang="en-US" altLang="zh-TW" sz="3600" dirty="0">
              <a:latin typeface="Microsoft JhengHei" panose="020B0604030504040204" pitchFamily="34" charset="-120"/>
              <a:ea typeface="Microsoft JhengHei" panose="020B0604030504040204" pitchFamily="34" charset="-120"/>
            </a:endParaRPr>
          </a:p>
          <a:p>
            <a:endParaRPr lang="en-US" altLang="zh-TW" sz="3600" dirty="0">
              <a:latin typeface="Microsoft JhengHei" panose="020B0604030504040204" pitchFamily="34" charset="-120"/>
              <a:ea typeface="Microsoft JhengHei" panose="020B0604030504040204" pitchFamily="34" charset="-120"/>
            </a:endParaRPr>
          </a:p>
          <a:p>
            <a:endParaRPr lang="zh-TW" altLang="en-US" sz="3600" dirty="0">
              <a:latin typeface="Microsoft JhengHei" panose="020B0604030504040204" pitchFamily="34" charset="-120"/>
              <a:ea typeface="Microsoft JhengHei" panose="020B0604030504040204" pitchFamily="34" charset="-120"/>
            </a:endParaRPr>
          </a:p>
        </p:txBody>
      </p:sp>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6749305" y="625055"/>
            <a:ext cx="1106222" cy="307777"/>
          </a:xfrm>
          <a:prstGeom prst="rect">
            <a:avLst/>
          </a:prstGeom>
          <a:noFill/>
        </p:spPr>
        <p:txBody>
          <a:bodyPr wrap="square" rtlCol="0">
            <a:spAutoFit/>
          </a:bodyPr>
          <a:lstStyle/>
          <a:p>
            <a:r>
              <a:rPr lang="zh-TW" altLang="en-US" dirty="0"/>
              <a:t>績效走勢</a:t>
            </a:r>
          </a:p>
        </p:txBody>
      </p:sp>
      <p:pic>
        <p:nvPicPr>
          <p:cNvPr id="7" name="圖片 6"/>
          <p:cNvPicPr>
            <a:picLocks noChangeAspect="1"/>
          </p:cNvPicPr>
          <p:nvPr/>
        </p:nvPicPr>
        <p:blipFill rotWithShape="1">
          <a:blip r:embed="rId4"/>
          <a:srcRect t="665"/>
          <a:stretch/>
        </p:blipFill>
        <p:spPr>
          <a:xfrm>
            <a:off x="429619" y="2345036"/>
            <a:ext cx="8219406" cy="2760313"/>
          </a:xfrm>
          <a:prstGeom prst="rect">
            <a:avLst/>
          </a:prstGeom>
        </p:spPr>
      </p:pic>
      <p:cxnSp>
        <p:nvCxnSpPr>
          <p:cNvPr id="3" name="直線接點 2">
            <a:extLst>
              <a:ext uri="{FF2B5EF4-FFF2-40B4-BE49-F238E27FC236}">
                <a16:creationId xmlns:a16="http://schemas.microsoft.com/office/drawing/2014/main" id="{0060D9EE-3A75-F24D-A8F6-831D4A8264CF}"/>
              </a:ext>
            </a:extLst>
          </p:cNvPr>
          <p:cNvCxnSpPr/>
          <p:nvPr/>
        </p:nvCxnSpPr>
        <p:spPr>
          <a:xfrm>
            <a:off x="7540830" y="1080100"/>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橢圓 8">
            <a:extLst>
              <a:ext uri="{FF2B5EF4-FFF2-40B4-BE49-F238E27FC236}">
                <a16:creationId xmlns:a16="http://schemas.microsoft.com/office/drawing/2014/main" id="{770EF57C-0E3C-1146-A747-441186CD0583}"/>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310216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21</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施羅德環球企業債券</a:t>
            </a:r>
            <a:endParaRPr lang="en-US" altLang="zh-TW" sz="3600" dirty="0">
              <a:latin typeface="Microsoft JhengHei" panose="020B0604030504040204" pitchFamily="34" charset="-120"/>
              <a:ea typeface="Microsoft JhengHei" panose="020B0604030504040204" pitchFamily="34" charset="-120"/>
            </a:endParaRPr>
          </a:p>
          <a:p>
            <a:r>
              <a:rPr lang="zh-TW" altLang="en-US" sz="3600" dirty="0">
                <a:latin typeface="Microsoft JhengHei" panose="020B0604030504040204" pitchFamily="34" charset="-120"/>
                <a:ea typeface="Microsoft JhengHei" panose="020B0604030504040204" pitchFamily="34" charset="-120"/>
              </a:rPr>
              <a:t> </a:t>
            </a:r>
            <a:r>
              <a:rPr lang="en-US" altLang="zh-TW" sz="3600" dirty="0">
                <a:latin typeface="Microsoft JhengHei" panose="020B0604030504040204" pitchFamily="34" charset="-120"/>
                <a:ea typeface="Microsoft JhengHei" panose="020B0604030504040204" pitchFamily="34" charset="-120"/>
              </a:rPr>
              <a:t>A1 </a:t>
            </a:r>
            <a:r>
              <a:rPr lang="zh-TW" altLang="en-US" sz="3600" dirty="0">
                <a:latin typeface="Microsoft JhengHei" panose="020B0604030504040204" pitchFamily="34" charset="-120"/>
                <a:ea typeface="Microsoft JhengHei" panose="020B0604030504040204" pitchFamily="34" charset="-120"/>
              </a:rPr>
              <a:t>月配浮動 </a:t>
            </a:r>
            <a:r>
              <a:rPr lang="en-US" altLang="zh-TW" sz="3600" dirty="0">
                <a:latin typeface="Microsoft JhengHei" panose="020B0604030504040204" pitchFamily="34" charset="-120"/>
                <a:ea typeface="Microsoft JhengHei" panose="020B0604030504040204" pitchFamily="34" charset="-120"/>
              </a:rPr>
              <a:t>(</a:t>
            </a:r>
            <a:r>
              <a:rPr lang="zh-TW" altLang="en-US" sz="3600" dirty="0">
                <a:latin typeface="Microsoft JhengHei" panose="020B0604030504040204" pitchFamily="34" charset="-120"/>
                <a:ea typeface="Microsoft JhengHei" panose="020B0604030504040204" pitchFamily="34" charset="-120"/>
              </a:rPr>
              <a:t>美元</a:t>
            </a:r>
            <a:r>
              <a:rPr lang="en-US" altLang="zh-TW" sz="3600" dirty="0">
                <a:latin typeface="Microsoft JhengHei" panose="020B0604030504040204" pitchFamily="34" charset="-120"/>
                <a:ea typeface="Microsoft JhengHei" panose="020B0604030504040204" pitchFamily="34" charset="-120"/>
              </a:rPr>
              <a:t>)</a:t>
            </a:r>
          </a:p>
          <a:p>
            <a:endParaRPr lang="zh-TW" altLang="en-US" sz="3600" dirty="0">
              <a:latin typeface="Microsoft JhengHei" panose="020B0604030504040204" pitchFamily="34" charset="-120"/>
              <a:ea typeface="Microsoft JhengHei" panose="020B0604030504040204" pitchFamily="34" charset="-120"/>
            </a:endParaRPr>
          </a:p>
        </p:txBody>
      </p:sp>
      <p:pic>
        <p:nvPicPr>
          <p:cNvPr id="2" name="圖片 1"/>
          <p:cNvPicPr>
            <a:picLocks noChangeAspect="1"/>
          </p:cNvPicPr>
          <p:nvPr/>
        </p:nvPicPr>
        <p:blipFill>
          <a:blip r:embed="rId3"/>
          <a:stretch>
            <a:fillRect/>
          </a:stretch>
        </p:blipFill>
        <p:spPr>
          <a:xfrm>
            <a:off x="4608778" y="197428"/>
            <a:ext cx="4040246" cy="2252399"/>
          </a:xfrm>
          <a:prstGeom prst="rect">
            <a:avLst/>
          </a:prstGeom>
        </p:spPr>
      </p:pic>
      <p:pic>
        <p:nvPicPr>
          <p:cNvPr id="3" name="圖片 2"/>
          <p:cNvPicPr>
            <a:picLocks noChangeAspect="1"/>
          </p:cNvPicPr>
          <p:nvPr/>
        </p:nvPicPr>
        <p:blipFill>
          <a:blip r:embed="rId4"/>
          <a:stretch>
            <a:fillRect/>
          </a:stretch>
        </p:blipFill>
        <p:spPr>
          <a:xfrm>
            <a:off x="429619" y="2449827"/>
            <a:ext cx="8219405" cy="2655523"/>
          </a:xfrm>
          <a:prstGeom prst="rect">
            <a:avLst/>
          </a:prstGeom>
        </p:spPr>
      </p:pic>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6177805" y="832691"/>
            <a:ext cx="1106222" cy="307777"/>
          </a:xfrm>
          <a:prstGeom prst="rect">
            <a:avLst/>
          </a:prstGeom>
          <a:noFill/>
        </p:spPr>
        <p:txBody>
          <a:bodyPr wrap="square" rtlCol="0">
            <a:spAutoFit/>
          </a:bodyPr>
          <a:lstStyle/>
          <a:p>
            <a:r>
              <a:rPr lang="zh-TW" altLang="en-US" dirty="0"/>
              <a:t>績效走勢</a:t>
            </a:r>
          </a:p>
        </p:txBody>
      </p:sp>
      <p:cxnSp>
        <p:nvCxnSpPr>
          <p:cNvPr id="9" name="直線接點 8">
            <a:extLst>
              <a:ext uri="{FF2B5EF4-FFF2-40B4-BE49-F238E27FC236}">
                <a16:creationId xmlns:a16="http://schemas.microsoft.com/office/drawing/2014/main" id="{F9D05733-F1F5-434D-9DB8-DB693E601194}"/>
              </a:ext>
            </a:extLst>
          </p:cNvPr>
          <p:cNvCxnSpPr/>
          <p:nvPr/>
        </p:nvCxnSpPr>
        <p:spPr>
          <a:xfrm>
            <a:off x="6745183" y="1140468"/>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橢圓 9">
            <a:extLst>
              <a:ext uri="{FF2B5EF4-FFF2-40B4-BE49-F238E27FC236}">
                <a16:creationId xmlns:a16="http://schemas.microsoft.com/office/drawing/2014/main" id="{471E4756-EFA7-FF47-965D-D52AF1D988F5}"/>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25703674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4208318" y="63600"/>
            <a:ext cx="4440706" cy="2386227"/>
          </a:xfrm>
          <a:prstGeom prst="rect">
            <a:avLst/>
          </a:prstGeom>
        </p:spPr>
      </p:pic>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22</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聯博房貸收益基金 </a:t>
            </a:r>
            <a:endParaRPr lang="en-US" altLang="zh-TW" sz="3600" dirty="0">
              <a:latin typeface="Microsoft JhengHei" panose="020B0604030504040204" pitchFamily="34" charset="-120"/>
              <a:ea typeface="Microsoft JhengHei" panose="020B0604030504040204" pitchFamily="34" charset="-120"/>
            </a:endParaRPr>
          </a:p>
          <a:p>
            <a:r>
              <a:rPr lang="en-US" altLang="zh-TW" sz="3600" dirty="0">
                <a:latin typeface="Microsoft JhengHei" panose="020B0604030504040204" pitchFamily="34" charset="-120"/>
                <a:ea typeface="Microsoft JhengHei" panose="020B0604030504040204" pitchFamily="34" charset="-120"/>
              </a:rPr>
              <a:t>AX </a:t>
            </a:r>
            <a:r>
              <a:rPr lang="zh-TW" altLang="en-US" sz="3600" dirty="0">
                <a:latin typeface="Microsoft JhengHei" panose="020B0604030504040204" pitchFamily="34" charset="-120"/>
                <a:ea typeface="Microsoft JhengHei" panose="020B0604030504040204" pitchFamily="34" charset="-120"/>
              </a:rPr>
              <a:t>股</a:t>
            </a:r>
          </a:p>
        </p:txBody>
      </p:sp>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5450441" y="625055"/>
            <a:ext cx="1106222" cy="307777"/>
          </a:xfrm>
          <a:prstGeom prst="rect">
            <a:avLst/>
          </a:prstGeom>
          <a:noFill/>
        </p:spPr>
        <p:txBody>
          <a:bodyPr wrap="square" rtlCol="0">
            <a:spAutoFit/>
          </a:bodyPr>
          <a:lstStyle/>
          <a:p>
            <a:r>
              <a:rPr lang="zh-TW" altLang="en-US" dirty="0"/>
              <a:t>績效走勢</a:t>
            </a:r>
          </a:p>
        </p:txBody>
      </p:sp>
      <p:pic>
        <p:nvPicPr>
          <p:cNvPr id="7" name="圖片 6"/>
          <p:cNvPicPr>
            <a:picLocks noChangeAspect="1"/>
          </p:cNvPicPr>
          <p:nvPr/>
        </p:nvPicPr>
        <p:blipFill>
          <a:blip r:embed="rId4"/>
          <a:stretch>
            <a:fillRect/>
          </a:stretch>
        </p:blipFill>
        <p:spPr>
          <a:xfrm>
            <a:off x="429619" y="2449827"/>
            <a:ext cx="8219405" cy="2693673"/>
          </a:xfrm>
          <a:prstGeom prst="rect">
            <a:avLst/>
          </a:prstGeom>
        </p:spPr>
      </p:pic>
      <p:cxnSp>
        <p:nvCxnSpPr>
          <p:cNvPr id="9" name="直線接點 8">
            <a:extLst>
              <a:ext uri="{FF2B5EF4-FFF2-40B4-BE49-F238E27FC236}">
                <a16:creationId xmlns:a16="http://schemas.microsoft.com/office/drawing/2014/main" id="{F7C97987-0C2F-5345-83F4-81041952F361}"/>
              </a:ext>
            </a:extLst>
          </p:cNvPr>
          <p:cNvCxnSpPr/>
          <p:nvPr/>
        </p:nvCxnSpPr>
        <p:spPr>
          <a:xfrm>
            <a:off x="7576456" y="467586"/>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橢圓 9">
            <a:extLst>
              <a:ext uri="{FF2B5EF4-FFF2-40B4-BE49-F238E27FC236}">
                <a16:creationId xmlns:a16="http://schemas.microsoft.com/office/drawing/2014/main" id="{CE819A2F-68D2-ED4C-AFFD-B13506788758}"/>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13571851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2" name="圖片 1"/>
          <p:cNvPicPr>
            <a:picLocks noChangeAspect="1"/>
          </p:cNvPicPr>
          <p:nvPr/>
        </p:nvPicPr>
        <p:blipFill>
          <a:blip r:embed="rId3"/>
          <a:stretch>
            <a:fillRect/>
          </a:stretch>
        </p:blipFill>
        <p:spPr>
          <a:xfrm>
            <a:off x="4218708" y="126470"/>
            <a:ext cx="4430315" cy="2323357"/>
          </a:xfrm>
          <a:prstGeom prst="rect">
            <a:avLst/>
          </a:prstGeom>
        </p:spPr>
      </p:pic>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23</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聯博房貸收益基金</a:t>
            </a:r>
            <a:endParaRPr lang="en-US" altLang="zh-TW" sz="3600" dirty="0">
              <a:latin typeface="Microsoft JhengHei" panose="020B0604030504040204" pitchFamily="34" charset="-120"/>
              <a:ea typeface="Microsoft JhengHei" panose="020B0604030504040204" pitchFamily="34" charset="-120"/>
            </a:endParaRPr>
          </a:p>
          <a:p>
            <a:r>
              <a:rPr lang="en-US" altLang="zh-TW" sz="3600" dirty="0">
                <a:latin typeface="Microsoft JhengHei" panose="020B0604030504040204" pitchFamily="34" charset="-120"/>
                <a:ea typeface="Microsoft JhengHei" panose="020B0604030504040204" pitchFamily="34" charset="-120"/>
              </a:rPr>
              <a:t>A2X </a:t>
            </a:r>
            <a:r>
              <a:rPr lang="zh-TW" altLang="en-US" sz="3600" dirty="0">
                <a:latin typeface="Microsoft JhengHei" panose="020B0604030504040204" pitchFamily="34" charset="-120"/>
                <a:ea typeface="Microsoft JhengHei" panose="020B0604030504040204" pitchFamily="34" charset="-120"/>
              </a:rPr>
              <a:t>股</a:t>
            </a:r>
          </a:p>
        </p:txBody>
      </p:sp>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5450441" y="625055"/>
            <a:ext cx="1106222" cy="307777"/>
          </a:xfrm>
          <a:prstGeom prst="rect">
            <a:avLst/>
          </a:prstGeom>
          <a:noFill/>
        </p:spPr>
        <p:txBody>
          <a:bodyPr wrap="square" rtlCol="0">
            <a:spAutoFit/>
          </a:bodyPr>
          <a:lstStyle/>
          <a:p>
            <a:r>
              <a:rPr lang="zh-TW" altLang="en-US" dirty="0"/>
              <a:t>績效走勢</a:t>
            </a:r>
          </a:p>
        </p:txBody>
      </p:sp>
      <p:pic>
        <p:nvPicPr>
          <p:cNvPr id="3" name="圖片 2"/>
          <p:cNvPicPr>
            <a:picLocks noChangeAspect="1"/>
          </p:cNvPicPr>
          <p:nvPr/>
        </p:nvPicPr>
        <p:blipFill>
          <a:blip r:embed="rId4"/>
          <a:stretch>
            <a:fillRect/>
          </a:stretch>
        </p:blipFill>
        <p:spPr>
          <a:xfrm>
            <a:off x="429619" y="2449827"/>
            <a:ext cx="8219404" cy="2655523"/>
          </a:xfrm>
          <a:prstGeom prst="rect">
            <a:avLst/>
          </a:prstGeom>
        </p:spPr>
      </p:pic>
      <p:cxnSp>
        <p:nvCxnSpPr>
          <p:cNvPr id="9" name="直線接點 8">
            <a:extLst>
              <a:ext uri="{FF2B5EF4-FFF2-40B4-BE49-F238E27FC236}">
                <a16:creationId xmlns:a16="http://schemas.microsoft.com/office/drawing/2014/main" id="{3D1C0348-AE67-4F45-83EC-C5CC262FEA6D}"/>
              </a:ext>
            </a:extLst>
          </p:cNvPr>
          <p:cNvCxnSpPr/>
          <p:nvPr/>
        </p:nvCxnSpPr>
        <p:spPr>
          <a:xfrm>
            <a:off x="7576456" y="467586"/>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橢圓 9">
            <a:extLst>
              <a:ext uri="{FF2B5EF4-FFF2-40B4-BE49-F238E27FC236}">
                <a16:creationId xmlns:a16="http://schemas.microsoft.com/office/drawing/2014/main" id="{7162DDE1-44B5-E942-B159-FD05F01038D2}"/>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11978940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4445467" y="118281"/>
            <a:ext cx="4203556" cy="2331546"/>
          </a:xfrm>
          <a:prstGeom prst="rect">
            <a:avLst/>
          </a:prstGeom>
        </p:spPr>
      </p:pic>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24</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聯博房貸收益基金 </a:t>
            </a:r>
            <a:endParaRPr lang="en-US" altLang="zh-TW" sz="3600" dirty="0">
              <a:latin typeface="Microsoft JhengHei" panose="020B0604030504040204" pitchFamily="34" charset="-120"/>
              <a:ea typeface="Microsoft JhengHei" panose="020B0604030504040204" pitchFamily="34" charset="-120"/>
            </a:endParaRPr>
          </a:p>
          <a:p>
            <a:r>
              <a:rPr lang="en-US" altLang="zh-TW" sz="3600" dirty="0">
                <a:latin typeface="Microsoft JhengHei" panose="020B0604030504040204" pitchFamily="34" charset="-120"/>
                <a:ea typeface="Microsoft JhengHei" panose="020B0604030504040204" pitchFamily="34" charset="-120"/>
              </a:rPr>
              <a:t>B2X </a:t>
            </a:r>
            <a:r>
              <a:rPr lang="zh-TW" altLang="en-US" sz="3600" dirty="0">
                <a:latin typeface="Microsoft JhengHei" panose="020B0604030504040204" pitchFamily="34" charset="-120"/>
                <a:ea typeface="Microsoft JhengHei" panose="020B0604030504040204" pitchFamily="34" charset="-120"/>
              </a:rPr>
              <a:t>股</a:t>
            </a:r>
          </a:p>
        </p:txBody>
      </p:sp>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5450441" y="625055"/>
            <a:ext cx="1106222" cy="307777"/>
          </a:xfrm>
          <a:prstGeom prst="rect">
            <a:avLst/>
          </a:prstGeom>
          <a:noFill/>
        </p:spPr>
        <p:txBody>
          <a:bodyPr wrap="square" rtlCol="0">
            <a:spAutoFit/>
          </a:bodyPr>
          <a:lstStyle/>
          <a:p>
            <a:r>
              <a:rPr lang="zh-TW" altLang="en-US" dirty="0"/>
              <a:t>績效走勢</a:t>
            </a:r>
          </a:p>
        </p:txBody>
      </p:sp>
      <p:pic>
        <p:nvPicPr>
          <p:cNvPr id="7" name="圖片 6"/>
          <p:cNvPicPr>
            <a:picLocks noChangeAspect="1"/>
          </p:cNvPicPr>
          <p:nvPr/>
        </p:nvPicPr>
        <p:blipFill>
          <a:blip r:embed="rId4"/>
          <a:stretch>
            <a:fillRect/>
          </a:stretch>
        </p:blipFill>
        <p:spPr>
          <a:xfrm>
            <a:off x="429619" y="2449827"/>
            <a:ext cx="8219404" cy="2655523"/>
          </a:xfrm>
          <a:prstGeom prst="rect">
            <a:avLst/>
          </a:prstGeom>
        </p:spPr>
      </p:pic>
      <p:cxnSp>
        <p:nvCxnSpPr>
          <p:cNvPr id="9" name="直線接點 8">
            <a:extLst>
              <a:ext uri="{FF2B5EF4-FFF2-40B4-BE49-F238E27FC236}">
                <a16:creationId xmlns:a16="http://schemas.microsoft.com/office/drawing/2014/main" id="{BF369CA4-71B8-074A-979F-F9210158BCC2}"/>
              </a:ext>
            </a:extLst>
          </p:cNvPr>
          <p:cNvCxnSpPr/>
          <p:nvPr/>
        </p:nvCxnSpPr>
        <p:spPr>
          <a:xfrm>
            <a:off x="7635833" y="467586"/>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橢圓 9">
            <a:extLst>
              <a:ext uri="{FF2B5EF4-FFF2-40B4-BE49-F238E27FC236}">
                <a16:creationId xmlns:a16="http://schemas.microsoft.com/office/drawing/2014/main" id="{38D5C358-BFF9-2048-BC6B-FD58D0E0BEFF}"/>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24576291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smtClean="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25</a:t>
            </a:fld>
            <a:endParaRPr kumimoji="0" lang="en" sz="1200" b="0" i="0" u="none" strike="noStrike" kern="0" cap="none" spc="0" normalizeH="0" baseline="0" noProof="0">
              <a:ln>
                <a:noFill/>
              </a:ln>
              <a:solidFill>
                <a:srgbClr val="FFFFFF"/>
              </a:solidFill>
              <a:effectLst/>
              <a:uLnTx/>
              <a:uFillTx/>
              <a:latin typeface="Barlow Light"/>
              <a:sym typeface="Barlow Light"/>
            </a:endParaRPr>
          </a:p>
        </p:txBody>
      </p:sp>
      <p:graphicFrame>
        <p:nvGraphicFramePr>
          <p:cNvPr id="5" name="表格 4"/>
          <p:cNvGraphicFramePr>
            <a:graphicFrameLocks noGrp="1"/>
          </p:cNvGraphicFramePr>
          <p:nvPr>
            <p:extLst>
              <p:ext uri="{D42A27DB-BD31-4B8C-83A1-F6EECF244321}">
                <p14:modId xmlns:p14="http://schemas.microsoft.com/office/powerpoint/2010/main" val="3441315866"/>
              </p:ext>
            </p:extLst>
          </p:nvPr>
        </p:nvGraphicFramePr>
        <p:xfrm>
          <a:off x="298251" y="1035427"/>
          <a:ext cx="8579224" cy="3948900"/>
        </p:xfrm>
        <a:graphic>
          <a:graphicData uri="http://schemas.openxmlformats.org/drawingml/2006/table">
            <a:tbl>
              <a:tblPr firstRow="1" bandRow="1">
                <a:tableStyleId>{11E2214B-EEA6-4F0E-851E-DA328E0D34B4}</a:tableStyleId>
              </a:tblPr>
              <a:tblGrid>
                <a:gridCol w="2514601">
                  <a:extLst>
                    <a:ext uri="{9D8B030D-6E8A-4147-A177-3AD203B41FA5}">
                      <a16:colId xmlns:a16="http://schemas.microsoft.com/office/drawing/2014/main" val="2982216632"/>
                    </a:ext>
                  </a:extLst>
                </a:gridCol>
                <a:gridCol w="2091657">
                  <a:extLst>
                    <a:ext uri="{9D8B030D-6E8A-4147-A177-3AD203B41FA5}">
                      <a16:colId xmlns:a16="http://schemas.microsoft.com/office/drawing/2014/main" val="390306772"/>
                    </a:ext>
                  </a:extLst>
                </a:gridCol>
                <a:gridCol w="1859973">
                  <a:extLst>
                    <a:ext uri="{9D8B030D-6E8A-4147-A177-3AD203B41FA5}">
                      <a16:colId xmlns:a16="http://schemas.microsoft.com/office/drawing/2014/main" val="4170347380"/>
                    </a:ext>
                  </a:extLst>
                </a:gridCol>
                <a:gridCol w="2112993">
                  <a:extLst>
                    <a:ext uri="{9D8B030D-6E8A-4147-A177-3AD203B41FA5}">
                      <a16:colId xmlns:a16="http://schemas.microsoft.com/office/drawing/2014/main" val="1822128949"/>
                    </a:ext>
                  </a:extLst>
                </a:gridCol>
              </a:tblGrid>
              <a:tr h="329075">
                <a:tc>
                  <a:txBody>
                    <a:bodyPr/>
                    <a:lstStyle/>
                    <a:p>
                      <a:pPr marR="0" algn="l"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基金類別</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股債混合型基金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亞洲債券型基金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亞州股票型基金</a:t>
                      </a:r>
                    </a:p>
                  </a:txBody>
                  <a:tcPr>
                    <a:solidFill>
                      <a:schemeClr val="accent2">
                        <a:lumMod val="75000"/>
                      </a:schemeClr>
                    </a:solidFill>
                  </a:tcPr>
                </a:tc>
                <a:extLst>
                  <a:ext uri="{0D108BD9-81ED-4DB2-BD59-A6C34878D82A}">
                    <a16:rowId xmlns:a16="http://schemas.microsoft.com/office/drawing/2014/main" val="4003432689"/>
                  </a:ext>
                </a:extLst>
              </a:tr>
              <a:tr h="329075">
                <a:tc>
                  <a:txBody>
                    <a:bodyPr/>
                    <a:lstStyle/>
                    <a:p>
                      <a:pPr algn="l"/>
                      <a:r>
                        <a:rPr lang="zh-TW" altLang="en-US" sz="1400" dirty="0"/>
                        <a:t>選擇模型</a:t>
                      </a:r>
                    </a:p>
                  </a:txBody>
                  <a:tcPr/>
                </a:tc>
                <a:tc>
                  <a:txBody>
                    <a:bodyPr/>
                    <a:lstStyle/>
                    <a:p>
                      <a:pPr algn="ctr"/>
                      <a:r>
                        <a:rPr lang="en-US" altLang="zh-TW" sz="1400" dirty="0"/>
                        <a:t>Ridge Regression (</a:t>
                      </a:r>
                      <a:r>
                        <a:rPr lang="zh-TW" altLang="en-US" sz="1400" dirty="0"/>
                        <a:t>法二</a:t>
                      </a:r>
                      <a:r>
                        <a:rPr lang="en-US" altLang="zh-TW" sz="1400" dirty="0"/>
                        <a:t>)</a:t>
                      </a:r>
                    </a:p>
                  </a:txBody>
                  <a:tcPr/>
                </a:tc>
                <a:tc>
                  <a:txBody>
                    <a:bodyPr/>
                    <a:lstStyle/>
                    <a:p>
                      <a:pPr algn="ctr"/>
                      <a:r>
                        <a:rPr lang="en-US" altLang="zh-TW" sz="1400" dirty="0"/>
                        <a:t>Rule Base 4433</a:t>
                      </a:r>
                    </a:p>
                  </a:txBody>
                  <a:tcPr/>
                </a:tc>
                <a:tc>
                  <a:txBody>
                    <a:bodyPr/>
                    <a:lstStyle/>
                    <a:p>
                      <a:pPr algn="ctr"/>
                      <a:r>
                        <a:rPr lang="en-US" altLang="zh-TW" sz="1400" dirty="0"/>
                        <a:t>DNN</a:t>
                      </a:r>
                      <a:r>
                        <a:rPr lang="zh-TW" altLang="en-US" sz="1400" dirty="0"/>
                        <a:t>神經網路</a:t>
                      </a:r>
                      <a:r>
                        <a:rPr lang="en-US" altLang="zh-TW" sz="1400" dirty="0"/>
                        <a:t>(</a:t>
                      </a:r>
                      <a:r>
                        <a:rPr lang="zh-TW" altLang="en-US" sz="1400" dirty="0"/>
                        <a:t>法二</a:t>
                      </a:r>
                      <a:r>
                        <a:rPr lang="en-US" altLang="zh-TW" sz="1400" dirty="0"/>
                        <a:t>)</a:t>
                      </a:r>
                      <a:endParaRPr lang="zh-TW" altLang="en-US" sz="1400" dirty="0"/>
                    </a:p>
                  </a:txBody>
                  <a:tcPr/>
                </a:tc>
                <a:extLst>
                  <a:ext uri="{0D108BD9-81ED-4DB2-BD59-A6C34878D82A}">
                    <a16:rowId xmlns:a16="http://schemas.microsoft.com/office/drawing/2014/main" val="1530166186"/>
                  </a:ext>
                </a:extLst>
              </a:tr>
              <a:tr h="329075">
                <a:tc>
                  <a:txBody>
                    <a:bodyPr/>
                    <a:lstStyle/>
                    <a:p>
                      <a:pPr algn="l"/>
                      <a:r>
                        <a:rPr lang="zh-TW" altLang="en-US" sz="1400" dirty="0"/>
                        <a:t>平均報酬</a:t>
                      </a:r>
                      <a:r>
                        <a:rPr lang="en-US" altLang="zh-TW" sz="1400" baseline="0" dirty="0"/>
                        <a:t> / Benchmark </a:t>
                      </a:r>
                      <a:r>
                        <a:rPr lang="zh-TW" altLang="en-US" sz="1400" baseline="0" dirty="0"/>
                        <a:t>報酬</a:t>
                      </a:r>
                      <a:endParaRPr lang="zh-TW" altLang="en-US" sz="1400" dirty="0"/>
                    </a:p>
                  </a:txBody>
                  <a:tcPr/>
                </a:tc>
                <a:tc>
                  <a:txBody>
                    <a:bodyPr/>
                    <a:lstStyle/>
                    <a:p>
                      <a:pPr algn="ctr"/>
                      <a:r>
                        <a:rPr lang="en-US" altLang="zh-TW" sz="1400" dirty="0">
                          <a:solidFill>
                            <a:srgbClr val="FF0000"/>
                          </a:solidFill>
                        </a:rPr>
                        <a:t>5.24%</a:t>
                      </a:r>
                      <a:r>
                        <a:rPr lang="en-US" altLang="zh-TW" sz="1400" dirty="0"/>
                        <a:t> / 1.55%</a:t>
                      </a:r>
                      <a:endParaRPr lang="zh-TW" altLang="en-US" sz="1400" dirty="0"/>
                    </a:p>
                  </a:txBody>
                  <a:tcPr/>
                </a:tc>
                <a:tc>
                  <a:txBody>
                    <a:bodyPr/>
                    <a:lstStyle/>
                    <a:p>
                      <a:pPr algn="ctr"/>
                      <a:r>
                        <a:rPr lang="en-US" altLang="zh-TW" sz="1400" dirty="0">
                          <a:solidFill>
                            <a:srgbClr val="FF0000"/>
                          </a:solidFill>
                        </a:rPr>
                        <a:t>8.37%</a:t>
                      </a:r>
                      <a:r>
                        <a:rPr lang="en-US" altLang="zh-TW" sz="1400" dirty="0"/>
                        <a:t> / 1.98%</a:t>
                      </a:r>
                      <a:endParaRPr lang="zh-TW" altLang="en-US" sz="1400" dirty="0"/>
                    </a:p>
                  </a:txBody>
                  <a:tcPr/>
                </a:tc>
                <a:tc>
                  <a:txBody>
                    <a:bodyPr/>
                    <a:lstStyle/>
                    <a:p>
                      <a:pPr algn="ctr"/>
                      <a:r>
                        <a:rPr lang="en-US" altLang="zh-TW" sz="1400" dirty="0">
                          <a:solidFill>
                            <a:srgbClr val="FF0000"/>
                          </a:solidFill>
                        </a:rPr>
                        <a:t>30.27%</a:t>
                      </a:r>
                      <a:r>
                        <a:rPr lang="zh-TW" altLang="en-US" sz="1400" dirty="0">
                          <a:solidFill>
                            <a:srgbClr val="FF0000"/>
                          </a:solidFill>
                        </a:rPr>
                        <a:t> </a:t>
                      </a:r>
                      <a:r>
                        <a:rPr lang="en-US" altLang="zh-TW" sz="1400" dirty="0"/>
                        <a:t>/</a:t>
                      </a:r>
                      <a:r>
                        <a:rPr lang="zh-TW" altLang="en-US" sz="1400" dirty="0"/>
                        <a:t> </a:t>
                      </a:r>
                      <a:r>
                        <a:rPr lang="en-US" altLang="zh-TW" sz="1400" dirty="0"/>
                        <a:t>29.20%</a:t>
                      </a:r>
                      <a:endParaRPr lang="zh-TW" altLang="en-US" sz="1400" dirty="0"/>
                    </a:p>
                  </a:txBody>
                  <a:tcPr/>
                </a:tc>
                <a:extLst>
                  <a:ext uri="{0D108BD9-81ED-4DB2-BD59-A6C34878D82A}">
                    <a16:rowId xmlns:a16="http://schemas.microsoft.com/office/drawing/2014/main" val="3758618679"/>
                  </a:ext>
                </a:extLst>
              </a:tr>
              <a:tr h="329075">
                <a:tc>
                  <a:txBody>
                    <a:bodyPr/>
                    <a:lstStyle/>
                    <a:p>
                      <a:pPr marR="0" algn="l"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基金類別</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中國股票型基金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新興市場股票型基金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全球高收債型基金</a:t>
                      </a:r>
                    </a:p>
                  </a:txBody>
                  <a:tcPr>
                    <a:solidFill>
                      <a:schemeClr val="accent2">
                        <a:lumMod val="75000"/>
                      </a:schemeClr>
                    </a:solidFill>
                  </a:tcPr>
                </a:tc>
                <a:extLst>
                  <a:ext uri="{0D108BD9-81ED-4DB2-BD59-A6C34878D82A}">
                    <a16:rowId xmlns:a16="http://schemas.microsoft.com/office/drawing/2014/main" val="216371414"/>
                  </a:ext>
                </a:extLst>
              </a:tr>
              <a:tr h="329075">
                <a:tc>
                  <a:txBody>
                    <a:bodyPr/>
                    <a:lstStyle/>
                    <a:p>
                      <a:pPr algn="l"/>
                      <a:r>
                        <a:rPr lang="zh-TW" altLang="en-US" sz="1400" dirty="0"/>
                        <a:t>選擇模型</a:t>
                      </a:r>
                    </a:p>
                  </a:txBody>
                  <a:tcPr/>
                </a:tc>
                <a:tc>
                  <a:txBody>
                    <a:bodyPr/>
                    <a:lstStyle/>
                    <a:p>
                      <a:pPr algn="ctr"/>
                      <a:r>
                        <a:rPr lang="en-US" altLang="zh-TW" sz="1400" dirty="0"/>
                        <a:t>Ridge Regression (</a:t>
                      </a:r>
                      <a:r>
                        <a:rPr lang="zh-TW" altLang="en-US" sz="1400" dirty="0"/>
                        <a:t>法二</a:t>
                      </a:r>
                      <a:r>
                        <a:rPr lang="en-US" altLang="zh-TW" sz="1400" dirty="0"/>
                        <a:t>)</a:t>
                      </a:r>
                      <a:endParaRPr lang="zh-TW" altLang="en-US" sz="1400" dirty="0"/>
                    </a:p>
                  </a:txBody>
                  <a:tcPr/>
                </a:tc>
                <a:tc>
                  <a:txBody>
                    <a:bodyPr/>
                    <a:lstStyle/>
                    <a:p>
                      <a:pPr algn="ctr"/>
                      <a:r>
                        <a:rPr lang="en-US" altLang="zh-TW" sz="1400" dirty="0"/>
                        <a:t>Rule Base 3163</a:t>
                      </a:r>
                    </a:p>
                  </a:txBody>
                  <a:tcPr/>
                </a:tc>
                <a:tc>
                  <a:txBody>
                    <a:bodyPr/>
                    <a:lstStyle/>
                    <a:p>
                      <a:pPr algn="ctr"/>
                      <a:r>
                        <a:rPr lang="en-US" altLang="zh-TW" sz="1400" dirty="0"/>
                        <a:t>Rule Base 4433</a:t>
                      </a:r>
                    </a:p>
                  </a:txBody>
                  <a:tcPr/>
                </a:tc>
                <a:extLst>
                  <a:ext uri="{0D108BD9-81ED-4DB2-BD59-A6C34878D82A}">
                    <a16:rowId xmlns:a16="http://schemas.microsoft.com/office/drawing/2014/main" val="3863047003"/>
                  </a:ext>
                </a:extLst>
              </a:tr>
              <a:tr h="329075">
                <a:tc>
                  <a:txBody>
                    <a:bodyPr/>
                    <a:lstStyle/>
                    <a:p>
                      <a:pPr algn="l"/>
                      <a:r>
                        <a:rPr lang="zh-TW" altLang="en-US" sz="1400" dirty="0"/>
                        <a:t>平均報酬</a:t>
                      </a:r>
                      <a:r>
                        <a:rPr lang="en-US" altLang="zh-TW" sz="1400" baseline="0" dirty="0"/>
                        <a:t> / Benchmark </a:t>
                      </a:r>
                      <a:r>
                        <a:rPr lang="zh-TW" altLang="en-US" sz="1400" baseline="0" dirty="0"/>
                        <a:t>報酬</a:t>
                      </a:r>
                      <a:endParaRPr lang="zh-TW" altLang="en-US" sz="1400" dirty="0"/>
                    </a:p>
                  </a:txBody>
                  <a:tcPr/>
                </a:tc>
                <a:tc>
                  <a:txBody>
                    <a:bodyPr/>
                    <a:lstStyle/>
                    <a:p>
                      <a:pPr algn="ctr"/>
                      <a:r>
                        <a:rPr lang="en-US" altLang="zh-TW" sz="1400" dirty="0">
                          <a:solidFill>
                            <a:srgbClr val="FF0000"/>
                          </a:solidFill>
                        </a:rPr>
                        <a:t>64.54%</a:t>
                      </a:r>
                      <a:r>
                        <a:rPr lang="zh-TW" altLang="en-US" sz="1400" dirty="0"/>
                        <a:t> </a:t>
                      </a:r>
                      <a:r>
                        <a:rPr lang="en-US" altLang="zh-TW" sz="1400" dirty="0"/>
                        <a:t>/</a:t>
                      </a:r>
                      <a:r>
                        <a:rPr lang="zh-TW" altLang="en-US" sz="1400" dirty="0"/>
                        <a:t> </a:t>
                      </a:r>
                      <a:r>
                        <a:rPr lang="en-US" altLang="zh-TW" sz="1400" dirty="0"/>
                        <a:t>44.96%</a:t>
                      </a:r>
                      <a:endParaRPr lang="zh-TW" altLang="en-US" sz="1400" dirty="0"/>
                    </a:p>
                  </a:txBody>
                  <a:tcPr/>
                </a:tc>
                <a:tc>
                  <a:txBody>
                    <a:bodyPr/>
                    <a:lstStyle/>
                    <a:p>
                      <a:pPr algn="ctr"/>
                      <a:r>
                        <a:rPr lang="en-US" altLang="zh-TW" sz="1400" dirty="0">
                          <a:solidFill>
                            <a:srgbClr val="FF0000"/>
                          </a:solidFill>
                        </a:rPr>
                        <a:t>33.84%</a:t>
                      </a:r>
                      <a:r>
                        <a:rPr lang="zh-TW" altLang="en-US" sz="1400" dirty="0"/>
                        <a:t> </a:t>
                      </a:r>
                      <a:r>
                        <a:rPr lang="en-US" altLang="zh-TW" sz="1400" dirty="0"/>
                        <a:t>/27.34%</a:t>
                      </a:r>
                      <a:endParaRPr lang="zh-TW" altLang="en-US" sz="1400" dirty="0"/>
                    </a:p>
                  </a:txBody>
                  <a:tcPr/>
                </a:tc>
                <a:tc>
                  <a:txBody>
                    <a:bodyPr/>
                    <a:lstStyle/>
                    <a:p>
                      <a:pPr algn="ctr"/>
                      <a:r>
                        <a:rPr lang="en-US" altLang="zh-TW" sz="1400" dirty="0">
                          <a:solidFill>
                            <a:srgbClr val="FF0000"/>
                          </a:solidFill>
                        </a:rPr>
                        <a:t>8.21%</a:t>
                      </a:r>
                      <a:r>
                        <a:rPr lang="zh-TW" altLang="en-US" sz="1400" dirty="0"/>
                        <a:t> </a:t>
                      </a:r>
                      <a:r>
                        <a:rPr lang="en-US" altLang="zh-TW" sz="1400" dirty="0"/>
                        <a:t>/</a:t>
                      </a:r>
                      <a:r>
                        <a:rPr lang="zh-TW" altLang="en-US" sz="1400" dirty="0"/>
                        <a:t> </a:t>
                      </a:r>
                      <a:r>
                        <a:rPr lang="en-US" altLang="zh-TW" sz="1400" dirty="0"/>
                        <a:t>-0.39%</a:t>
                      </a:r>
                      <a:endParaRPr lang="zh-TW" altLang="en-US" sz="1400" dirty="0"/>
                    </a:p>
                  </a:txBody>
                  <a:tcPr/>
                </a:tc>
                <a:extLst>
                  <a:ext uri="{0D108BD9-81ED-4DB2-BD59-A6C34878D82A}">
                    <a16:rowId xmlns:a16="http://schemas.microsoft.com/office/drawing/2014/main" val="828253101"/>
                  </a:ext>
                </a:extLst>
              </a:tr>
              <a:tr h="329075">
                <a:tc>
                  <a:txBody>
                    <a:bodyPr/>
                    <a:lstStyle/>
                    <a:p>
                      <a:pPr marR="0" algn="l"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基金類別</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全球投資級債券型基金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日本股票型基金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高科技股票型基金</a:t>
                      </a:r>
                    </a:p>
                  </a:txBody>
                  <a:tcPr>
                    <a:solidFill>
                      <a:schemeClr val="accent2">
                        <a:lumMod val="75000"/>
                      </a:schemeClr>
                    </a:solidFill>
                  </a:tcPr>
                </a:tc>
                <a:extLst>
                  <a:ext uri="{0D108BD9-81ED-4DB2-BD59-A6C34878D82A}">
                    <a16:rowId xmlns:a16="http://schemas.microsoft.com/office/drawing/2014/main" val="3761295473"/>
                  </a:ext>
                </a:extLst>
              </a:tr>
              <a:tr h="329075">
                <a:tc>
                  <a:txBody>
                    <a:bodyPr/>
                    <a:lstStyle/>
                    <a:p>
                      <a:pPr algn="l"/>
                      <a:r>
                        <a:rPr lang="zh-TW" altLang="en-US" sz="1400" dirty="0"/>
                        <a:t>選擇模型</a:t>
                      </a:r>
                    </a:p>
                  </a:txBody>
                  <a:tcPr/>
                </a:tc>
                <a:tc>
                  <a:txBody>
                    <a:bodyPr/>
                    <a:lstStyle/>
                    <a:p>
                      <a:pPr algn="ctr"/>
                      <a:r>
                        <a:rPr lang="en-US" altLang="zh-TW" sz="1400" dirty="0"/>
                        <a:t>Rule Base 3163</a:t>
                      </a:r>
                    </a:p>
                  </a:txBody>
                  <a:tcPr/>
                </a:tc>
                <a:tc>
                  <a:txBody>
                    <a:bodyPr/>
                    <a:lstStyle/>
                    <a:p>
                      <a:pPr algn="ctr"/>
                      <a:r>
                        <a:rPr lang="en-US" altLang="zh-TW" sz="1400" dirty="0"/>
                        <a:t>pyCaret</a:t>
                      </a:r>
                      <a:r>
                        <a:rPr lang="zh-TW" altLang="en-US" sz="1400" dirty="0"/>
                        <a:t>自動化</a:t>
                      </a:r>
                      <a:r>
                        <a:rPr lang="en-US" altLang="zh-TW" sz="1400" dirty="0"/>
                        <a:t>(</a:t>
                      </a:r>
                      <a:r>
                        <a:rPr lang="zh-TW" altLang="en-US" sz="1400" dirty="0"/>
                        <a:t>法二</a:t>
                      </a:r>
                      <a:r>
                        <a:rPr lang="en-US" altLang="zh-TW" sz="1400" dirty="0"/>
                        <a:t>)</a:t>
                      </a:r>
                      <a:endParaRPr lang="zh-TW" altLang="en-US" sz="1400" dirty="0"/>
                    </a:p>
                  </a:txBody>
                  <a:tcPr/>
                </a:tc>
                <a:tc>
                  <a:txBody>
                    <a:bodyPr/>
                    <a:lstStyle/>
                    <a:p>
                      <a:pPr algn="ctr"/>
                      <a:r>
                        <a:rPr lang="en-US" altLang="zh-TW" sz="1400" dirty="0"/>
                        <a:t>Ridge Regression (</a:t>
                      </a:r>
                      <a:r>
                        <a:rPr lang="zh-TW" altLang="en-US" sz="1400" dirty="0"/>
                        <a:t>法二</a:t>
                      </a:r>
                      <a:r>
                        <a:rPr lang="en-US" altLang="zh-TW" sz="1400" dirty="0"/>
                        <a:t>)</a:t>
                      </a:r>
                    </a:p>
                  </a:txBody>
                  <a:tcPr/>
                </a:tc>
                <a:extLst>
                  <a:ext uri="{0D108BD9-81ED-4DB2-BD59-A6C34878D82A}">
                    <a16:rowId xmlns:a16="http://schemas.microsoft.com/office/drawing/2014/main" val="2175088823"/>
                  </a:ext>
                </a:extLst>
              </a:tr>
              <a:tr h="329075">
                <a:tc>
                  <a:txBody>
                    <a:bodyPr/>
                    <a:lstStyle/>
                    <a:p>
                      <a:pPr algn="l"/>
                      <a:r>
                        <a:rPr lang="zh-TW" altLang="en-US" sz="1400" dirty="0"/>
                        <a:t>平均報酬</a:t>
                      </a:r>
                      <a:r>
                        <a:rPr lang="en-US" altLang="zh-TW" sz="1400" baseline="0" dirty="0"/>
                        <a:t> / Benchmark </a:t>
                      </a:r>
                      <a:r>
                        <a:rPr lang="zh-TW" altLang="en-US" sz="1400" baseline="0" dirty="0"/>
                        <a:t>報酬</a:t>
                      </a:r>
                      <a:endParaRPr lang="zh-TW" altLang="en-US" sz="1400" dirty="0"/>
                    </a:p>
                  </a:txBody>
                  <a:tcPr/>
                </a:tc>
                <a:tc>
                  <a:txBody>
                    <a:bodyPr/>
                    <a:lstStyle/>
                    <a:p>
                      <a:pPr algn="ctr"/>
                      <a:r>
                        <a:rPr lang="en-US" altLang="zh-TW" sz="1400" dirty="0">
                          <a:solidFill>
                            <a:srgbClr val="FF0000"/>
                          </a:solidFill>
                        </a:rPr>
                        <a:t>14.09%</a:t>
                      </a:r>
                      <a:r>
                        <a:rPr lang="zh-TW" altLang="en-US" sz="1400" dirty="0"/>
                        <a:t> </a:t>
                      </a:r>
                      <a:r>
                        <a:rPr lang="en-US" altLang="zh-TW" sz="1400" dirty="0"/>
                        <a:t>/</a:t>
                      </a:r>
                      <a:r>
                        <a:rPr lang="zh-TW" altLang="en-US" sz="1400" dirty="0"/>
                        <a:t> </a:t>
                      </a:r>
                      <a:r>
                        <a:rPr lang="en-US" altLang="zh-TW" sz="1400" dirty="0"/>
                        <a:t>10.17%</a:t>
                      </a:r>
                      <a:endParaRPr lang="zh-TW" altLang="en-US" sz="1400" dirty="0"/>
                    </a:p>
                  </a:txBody>
                  <a:tcPr/>
                </a:tc>
                <a:tc>
                  <a:txBody>
                    <a:bodyPr/>
                    <a:lstStyle/>
                    <a:p>
                      <a:pPr algn="ctr"/>
                      <a:r>
                        <a:rPr lang="en-US" altLang="zh-TW" sz="1400" dirty="0">
                          <a:solidFill>
                            <a:srgbClr val="FF0000"/>
                          </a:solidFill>
                        </a:rPr>
                        <a:t>34.89%</a:t>
                      </a:r>
                      <a:r>
                        <a:rPr lang="zh-TW" altLang="en-US" sz="1400" dirty="0"/>
                        <a:t> </a:t>
                      </a:r>
                      <a:r>
                        <a:rPr lang="en-US" altLang="zh-TW" sz="1400" dirty="0"/>
                        <a:t>/</a:t>
                      </a:r>
                      <a:r>
                        <a:rPr lang="zh-TW" altLang="en-US" sz="1400" dirty="0"/>
                        <a:t> </a:t>
                      </a:r>
                      <a:r>
                        <a:rPr lang="en-US" altLang="zh-TW" sz="1400" dirty="0"/>
                        <a:t>24.18%</a:t>
                      </a:r>
                      <a:endParaRPr lang="zh-TW" altLang="en-US" sz="1400" dirty="0"/>
                    </a:p>
                  </a:txBody>
                  <a:tcPr/>
                </a:tc>
                <a:tc>
                  <a:txBody>
                    <a:bodyPr/>
                    <a:lstStyle/>
                    <a:p>
                      <a:pPr algn="ctr"/>
                      <a:r>
                        <a:rPr lang="en-US" altLang="zh-TW" sz="1400" dirty="0">
                          <a:solidFill>
                            <a:srgbClr val="FF0000"/>
                          </a:solidFill>
                        </a:rPr>
                        <a:t>77.80%</a:t>
                      </a:r>
                      <a:r>
                        <a:rPr lang="en-US" altLang="zh-TW" sz="1400" dirty="0"/>
                        <a:t> / 67.57%</a:t>
                      </a:r>
                      <a:endParaRPr lang="zh-TW" altLang="en-US" sz="1400" dirty="0"/>
                    </a:p>
                  </a:txBody>
                  <a:tcPr/>
                </a:tc>
                <a:extLst>
                  <a:ext uri="{0D108BD9-81ED-4DB2-BD59-A6C34878D82A}">
                    <a16:rowId xmlns:a16="http://schemas.microsoft.com/office/drawing/2014/main" val="3393949262"/>
                  </a:ext>
                </a:extLst>
              </a:tr>
              <a:tr h="329075">
                <a:tc>
                  <a:txBody>
                    <a:bodyPr/>
                    <a:lstStyle/>
                    <a:p>
                      <a:pPr marR="0" algn="l"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基金類別</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台灣股票型基金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美國股票型基金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美國高收債型基金</a:t>
                      </a:r>
                    </a:p>
                  </a:txBody>
                  <a:tcPr>
                    <a:solidFill>
                      <a:schemeClr val="accent2">
                        <a:lumMod val="75000"/>
                      </a:schemeClr>
                    </a:solidFill>
                  </a:tcPr>
                </a:tc>
                <a:extLst>
                  <a:ext uri="{0D108BD9-81ED-4DB2-BD59-A6C34878D82A}">
                    <a16:rowId xmlns:a16="http://schemas.microsoft.com/office/drawing/2014/main" val="2385370414"/>
                  </a:ext>
                </a:extLst>
              </a:tr>
              <a:tr h="329075">
                <a:tc>
                  <a:txBody>
                    <a:bodyPr/>
                    <a:lstStyle/>
                    <a:p>
                      <a:pPr algn="l"/>
                      <a:r>
                        <a:rPr lang="zh-TW" altLang="en-US" sz="1400" dirty="0"/>
                        <a:t>選擇模型</a:t>
                      </a:r>
                    </a:p>
                  </a:txBody>
                  <a:tcPr/>
                </a:tc>
                <a:tc>
                  <a:txBody>
                    <a:bodyPr/>
                    <a:lstStyle/>
                    <a:p>
                      <a:pPr algn="ctr"/>
                      <a:r>
                        <a:rPr lang="en-US" altLang="zh-TW" sz="1400" dirty="0"/>
                        <a:t>Rule Base 4433</a:t>
                      </a:r>
                    </a:p>
                  </a:txBody>
                  <a:tcPr/>
                </a:tc>
                <a:tc>
                  <a:txBody>
                    <a:bodyPr/>
                    <a:lstStyle/>
                    <a:p>
                      <a:pPr algn="ctr"/>
                      <a:r>
                        <a:rPr lang="en-US" altLang="zh-TW" sz="1400" dirty="0"/>
                        <a:t>Rule Base 4433</a:t>
                      </a:r>
                    </a:p>
                  </a:txBody>
                  <a:tcPr/>
                </a:tc>
                <a:tc>
                  <a:txBody>
                    <a:bodyPr/>
                    <a:lstStyle/>
                    <a:p>
                      <a:pPr algn="ctr"/>
                      <a:r>
                        <a:rPr lang="en-US" altLang="zh-TW" sz="1400" dirty="0"/>
                        <a:t>Rule Base 3163</a:t>
                      </a:r>
                    </a:p>
                  </a:txBody>
                  <a:tcPr/>
                </a:tc>
                <a:extLst>
                  <a:ext uri="{0D108BD9-81ED-4DB2-BD59-A6C34878D82A}">
                    <a16:rowId xmlns:a16="http://schemas.microsoft.com/office/drawing/2014/main" val="4202765133"/>
                  </a:ext>
                </a:extLst>
              </a:tr>
              <a:tr h="329075">
                <a:tc>
                  <a:txBody>
                    <a:bodyPr/>
                    <a:lstStyle/>
                    <a:p>
                      <a:pPr algn="l"/>
                      <a:r>
                        <a:rPr lang="zh-TW" altLang="en-US" sz="1400" dirty="0"/>
                        <a:t>平均報酬</a:t>
                      </a:r>
                      <a:r>
                        <a:rPr lang="en-US" altLang="zh-TW" sz="1400" baseline="0" dirty="0"/>
                        <a:t> / Benchmark </a:t>
                      </a:r>
                      <a:r>
                        <a:rPr lang="zh-TW" altLang="en-US" sz="1400" baseline="0" dirty="0"/>
                        <a:t>報酬</a:t>
                      </a:r>
                      <a:endParaRPr lang="zh-TW" altLang="en-US" sz="1400" dirty="0"/>
                    </a:p>
                  </a:txBody>
                  <a:tcPr/>
                </a:tc>
                <a:tc>
                  <a:txBody>
                    <a:bodyPr/>
                    <a:lstStyle/>
                    <a:p>
                      <a:pPr algn="ctr"/>
                      <a:r>
                        <a:rPr lang="en-US" altLang="zh-TW" sz="1400" dirty="0">
                          <a:solidFill>
                            <a:srgbClr val="FF0000"/>
                          </a:solidFill>
                        </a:rPr>
                        <a:t>70.04%</a:t>
                      </a:r>
                      <a:r>
                        <a:rPr lang="en-US" altLang="zh-TW" sz="1400" dirty="0"/>
                        <a:t> / 54.02%</a:t>
                      </a:r>
                      <a:endParaRPr lang="zh-TW" altLang="en-US" sz="1400" dirty="0"/>
                    </a:p>
                  </a:txBody>
                  <a:tcPr/>
                </a:tc>
                <a:tc>
                  <a:txBody>
                    <a:bodyPr/>
                    <a:lstStyle/>
                    <a:p>
                      <a:pPr algn="ctr"/>
                      <a:r>
                        <a:rPr lang="en-US" altLang="zh-TW" sz="1400" dirty="0">
                          <a:solidFill>
                            <a:srgbClr val="FF0000"/>
                          </a:solidFill>
                        </a:rPr>
                        <a:t>44.52%</a:t>
                      </a:r>
                      <a:r>
                        <a:rPr lang="en-US" altLang="zh-TW" sz="1400" dirty="0"/>
                        <a:t> / 30.90%</a:t>
                      </a:r>
                      <a:endParaRPr lang="zh-TW" altLang="en-US" sz="1400" dirty="0"/>
                    </a:p>
                  </a:txBody>
                  <a:tcPr/>
                </a:tc>
                <a:tc>
                  <a:txBody>
                    <a:bodyPr/>
                    <a:lstStyle/>
                    <a:p>
                      <a:pPr algn="ctr"/>
                      <a:r>
                        <a:rPr lang="en-US" altLang="zh-TW" sz="1400" dirty="0">
                          <a:solidFill>
                            <a:srgbClr val="FF0000"/>
                          </a:solidFill>
                        </a:rPr>
                        <a:t>8.07%</a:t>
                      </a:r>
                      <a:r>
                        <a:rPr lang="en-US" altLang="zh-TW" sz="1400" dirty="0"/>
                        <a:t> / 1.59%</a:t>
                      </a:r>
                      <a:endParaRPr lang="zh-TW" altLang="en-US" sz="1400" dirty="0"/>
                    </a:p>
                  </a:txBody>
                  <a:tcPr/>
                </a:tc>
                <a:extLst>
                  <a:ext uri="{0D108BD9-81ED-4DB2-BD59-A6C34878D82A}">
                    <a16:rowId xmlns:a16="http://schemas.microsoft.com/office/drawing/2014/main" val="387015258"/>
                  </a:ext>
                </a:extLst>
              </a:tr>
            </a:tbl>
          </a:graphicData>
        </a:graphic>
      </p:graphicFrame>
      <p:sp>
        <p:nvSpPr>
          <p:cNvPr id="6"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4599580"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pPr marL="0" marR="0" lvl="0" indent="0" algn="l" defTabSz="914400" rtl="0" eaLnBrk="1" fontAlgn="auto" latinLnBrk="0" hangingPunct="1">
              <a:lnSpc>
                <a:spcPct val="80000"/>
              </a:lnSpc>
              <a:spcBef>
                <a:spcPts val="0"/>
              </a:spcBef>
              <a:spcAft>
                <a:spcPts val="0"/>
              </a:spcAft>
              <a:buClr>
                <a:srgbClr val="007BB9"/>
              </a:buClr>
              <a:buSzPts val="4800"/>
              <a:buFont typeface="Raleway Thin"/>
              <a:buNone/>
              <a:tabLst/>
              <a:defRPr/>
            </a:pPr>
            <a:r>
              <a:rPr kumimoji="0" lang="zh-TW" altLang="en-US" sz="4800" b="0" i="0" u="none" strike="noStrike" kern="0" cap="none" spc="0" normalizeH="0" baseline="0" noProof="0" dirty="0">
                <a:ln>
                  <a:noFill/>
                </a:ln>
                <a:solidFill>
                  <a:srgbClr val="007BB9"/>
                </a:solidFill>
                <a:effectLst/>
                <a:uLnTx/>
                <a:uFillTx/>
                <a:latin typeface="Microsoft JhengHei" panose="020B0604030504040204" pitchFamily="34" charset="-120"/>
                <a:ea typeface="Microsoft JhengHei" panose="020B0604030504040204" pitchFamily="34" charset="-120"/>
                <a:sym typeface="Raleway Thin"/>
              </a:rPr>
              <a:t>專案結果總覽</a:t>
            </a:r>
            <a:endParaRPr kumimoji="0" lang="zh-TW" altLang="en-US" sz="3600" b="0" i="0" u="none" strike="noStrike" kern="0" cap="none" spc="0" normalizeH="0" baseline="0" noProof="0" dirty="0">
              <a:ln>
                <a:noFill/>
              </a:ln>
              <a:solidFill>
                <a:srgbClr val="007BB9"/>
              </a:solidFill>
              <a:effectLst/>
              <a:uLnTx/>
              <a:uFillTx/>
              <a:latin typeface="Microsoft JhengHei" panose="020B0604030504040204" pitchFamily="34" charset="-120"/>
              <a:ea typeface="Microsoft JhengHei" panose="020B0604030504040204" pitchFamily="34" charset="-120"/>
              <a:sym typeface="Raleway Thin"/>
            </a:endParaRPr>
          </a:p>
        </p:txBody>
      </p:sp>
    </p:spTree>
    <p:extLst>
      <p:ext uri="{BB962C8B-B14F-4D97-AF65-F5344CB8AC3E}">
        <p14:creationId xmlns:p14="http://schemas.microsoft.com/office/powerpoint/2010/main" val="20350472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15" name="MyPlot1">
            <a:extLst>
              <a:ext uri="{FF2B5EF4-FFF2-40B4-BE49-F238E27FC236}">
                <a16:creationId xmlns:a16="http://schemas.microsoft.com/office/drawing/2014/main" id="{00000000-0008-0000-0500-00000D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287934" y="3036406"/>
            <a:ext cx="3315043" cy="1834644"/>
          </a:xfrm>
          <a:prstGeom prst="rect">
            <a:avLst/>
          </a:prstGeom>
        </p:spPr>
      </p:pic>
      <p:sp>
        <p:nvSpPr>
          <p:cNvPr id="594" name="Google Shape;594;p17"/>
          <p:cNvSpPr txBox="1">
            <a:spLocks noGrp="1"/>
          </p:cNvSpPr>
          <p:nvPr>
            <p:ph type="title"/>
          </p:nvPr>
        </p:nvSpPr>
        <p:spPr>
          <a:xfrm>
            <a:off x="429620" y="405064"/>
            <a:ext cx="7675289" cy="527768"/>
          </a:xfrm>
          <a:prstGeom prst="rect">
            <a:avLst/>
          </a:prstGeom>
        </p:spPr>
        <p:txBody>
          <a:bodyPr spcFirstLastPara="1" wrap="square" lIns="0" tIns="0" rIns="0" bIns="0" anchor="t" anchorCtr="0">
            <a:noAutofit/>
          </a:bodyPr>
          <a:lstStyle/>
          <a:p>
            <a:pPr lvl="0"/>
            <a:r>
              <a:rPr lang="en" dirty="0">
                <a:latin typeface="Microsoft JhengHei" panose="020B0604030504040204" pitchFamily="34" charset="-120"/>
                <a:ea typeface="Microsoft JhengHei" panose="020B0604030504040204" pitchFamily="34" charset="-120"/>
              </a:rPr>
              <a:t>專案結果</a:t>
            </a:r>
            <a:r>
              <a:rPr lang="en-US" altLang="zh-TW" dirty="0"/>
              <a:t>—</a:t>
            </a:r>
            <a:r>
              <a:rPr lang="zh-TW" altLang="en-US" dirty="0">
                <a:latin typeface="Microsoft JhengHei" panose="020B0604030504040204" pitchFamily="34" charset="-120"/>
                <a:ea typeface="Microsoft JhengHei" panose="020B0604030504040204" pitchFamily="34" charset="-120"/>
              </a:rPr>
              <a:t>股債混合型基金</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200" b="0" i="0" u="none" strike="noStrike" kern="0" cap="none" spc="0" normalizeH="0" baseline="0" noProof="0" dirty="0">
                <a:ln>
                  <a:noFill/>
                </a:ln>
                <a:solidFill>
                  <a:srgbClr val="FFFFFF"/>
                </a:solidFill>
                <a:effectLst/>
                <a:uLnTx/>
                <a:uFillTx/>
                <a:latin typeface="Barlow Light"/>
                <a:sym typeface="Barlow Light"/>
              </a:rPr>
              <a:t>26</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pic>
        <p:nvPicPr>
          <p:cNvPr id="13" name="MyPlot2">
            <a:extLst>
              <a:ext uri="{FF2B5EF4-FFF2-40B4-BE49-F238E27FC236}">
                <a16:creationId xmlns:a16="http://schemas.microsoft.com/office/drawing/2014/main" id="{00000000-0008-0000-0500-00000E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19580" y="3036406"/>
            <a:ext cx="3103316" cy="1942172"/>
          </a:xfrm>
          <a:prstGeom prst="rect">
            <a:avLst/>
          </a:prstGeom>
        </p:spPr>
      </p:pic>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Ridge Regression </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 0.0024</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190543">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最大回撤</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u="none" strike="noStrike">
                          <a:effectLst/>
                        </a:rPr>
                        <a:t>D03</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4.27%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3.18%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7.14%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4.55%</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9.87%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0.45</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0.70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u="none" strike="noStrike">
                          <a:effectLst/>
                        </a:rPr>
                        <a:t>64E</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3.51%</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2.61%</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6.90%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4.68%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11.87%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0.38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0.56</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0.22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u="none" strike="noStrike">
                          <a:effectLst/>
                        </a:rPr>
                        <a:t>MS8</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5.80%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4.32%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5.62%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3.50%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7.13%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0.77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1.23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0.61</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u="none" strike="noStrike">
                          <a:effectLst/>
                        </a:rPr>
                        <a:t>MS9</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4.46%</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5.65%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3.53%</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7.53%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0.59</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0.94</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0.44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u="none" strike="noStrike">
                          <a:effectLst/>
                        </a:rPr>
                        <a:t>C15</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8.15%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6.07%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8.68%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5.83%</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12.77%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0.70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1.04</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0.48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rPr>
                        <a:t>benchmark</a:t>
                      </a:r>
                      <a:endParaRPr lang="en"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1.55%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1.16%</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5.38%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3.83%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14.24%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0.22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0.30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0.08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59638486"/>
                  </a:ext>
                </a:extLst>
              </a:tr>
            </a:tbl>
          </a:graphicData>
        </a:graphic>
      </p:graphicFrame>
    </p:spTree>
    <p:extLst>
      <p:ext uri="{BB962C8B-B14F-4D97-AF65-F5344CB8AC3E}">
        <p14:creationId xmlns:p14="http://schemas.microsoft.com/office/powerpoint/2010/main" val="29805647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6971844"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亞洲債券型基金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200" b="0" i="0" u="none" strike="noStrike" kern="0" cap="none" spc="0" normalizeH="0" baseline="0" noProof="0" dirty="0">
                <a:ln>
                  <a:noFill/>
                </a:ln>
                <a:solidFill>
                  <a:srgbClr val="FFFFFF"/>
                </a:solidFill>
                <a:effectLst/>
                <a:uLnTx/>
                <a:uFillTx/>
                <a:latin typeface="Barlow Light"/>
                <a:sym typeface="Barlow Light"/>
              </a:rPr>
              <a:t>27</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4433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133050"/>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S96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8.21%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0.49</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MC5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6.92%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4.64%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13.79%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0.48</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57E</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8.96%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6.68%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11.10%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1.29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1.86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0.60</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1.98%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19.08%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0.29</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900-000003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403167" y="2895038"/>
            <a:ext cx="3024750" cy="2210312"/>
          </a:xfrm>
          <a:prstGeom prst="rect">
            <a:avLst/>
          </a:prstGeom>
        </p:spPr>
      </p:pic>
      <p:pic>
        <p:nvPicPr>
          <p:cNvPr id="11" name="MyPlot2">
            <a:extLst>
              <a:ext uri="{FF2B5EF4-FFF2-40B4-BE49-F238E27FC236}">
                <a16:creationId xmlns:a16="http://schemas.microsoft.com/office/drawing/2014/main" id="{00000000-0008-0000-0900-000005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22494" y="2861699"/>
            <a:ext cx="3020368" cy="2281801"/>
          </a:xfrm>
          <a:prstGeom prst="rect">
            <a:avLst/>
          </a:prstGeom>
        </p:spPr>
      </p:pic>
    </p:spTree>
    <p:extLst>
      <p:ext uri="{BB962C8B-B14F-4D97-AF65-F5344CB8AC3E}">
        <p14:creationId xmlns:p14="http://schemas.microsoft.com/office/powerpoint/2010/main" val="30257396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7014976"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亞州股票型基金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200" b="0" i="0" u="none" strike="noStrike" kern="0" cap="none" spc="0" normalizeH="0" baseline="0" noProof="0" dirty="0">
                <a:ln>
                  <a:noFill/>
                </a:ln>
                <a:solidFill>
                  <a:srgbClr val="FFFFFF"/>
                </a:solidFill>
                <a:effectLst/>
                <a:uLnTx/>
                <a:uFillTx/>
                <a:latin typeface="Barlow Light"/>
                <a:sym typeface="Barlow Light"/>
              </a:rPr>
              <a:t>28</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DNN</a:t>
            </a: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神經網路</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a:t>
            </a: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a:t>
            </a: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0.0053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71A</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27.98%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20.84%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22.69%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0.59</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59B</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10.32%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0.09</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63P</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24.41%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16.73%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0.41</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65G</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30.27%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22.55%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16.15%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0.60</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F87</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30.27%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22.55%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16.15%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0.60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29.20%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21.75%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20.48%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14.21%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36.46%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0.60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800-00000E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642106" y="2869638"/>
            <a:ext cx="3024178" cy="2235712"/>
          </a:xfrm>
          <a:prstGeom prst="rect">
            <a:avLst/>
          </a:prstGeom>
        </p:spPr>
      </p:pic>
      <p:pic>
        <p:nvPicPr>
          <p:cNvPr id="11" name="MyPlot2">
            <a:extLst>
              <a:ext uri="{FF2B5EF4-FFF2-40B4-BE49-F238E27FC236}">
                <a16:creationId xmlns:a16="http://schemas.microsoft.com/office/drawing/2014/main" id="{00000000-0008-0000-0800-00000F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666284" y="2891798"/>
            <a:ext cx="3076578" cy="2243700"/>
          </a:xfrm>
          <a:prstGeom prst="rect">
            <a:avLst/>
          </a:prstGeom>
        </p:spPr>
      </p:pic>
    </p:spTree>
    <p:extLst>
      <p:ext uri="{BB962C8B-B14F-4D97-AF65-F5344CB8AC3E}">
        <p14:creationId xmlns:p14="http://schemas.microsoft.com/office/powerpoint/2010/main" val="37315326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7006350"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中國股票型基金</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200" b="0" i="0" u="none" strike="noStrike" kern="0" cap="none" spc="0" normalizeH="0" baseline="0" noProof="0" dirty="0">
                <a:ln>
                  <a:noFill/>
                </a:ln>
                <a:solidFill>
                  <a:srgbClr val="FFFFFF"/>
                </a:solidFill>
                <a:effectLst/>
                <a:uLnTx/>
                <a:uFillTx/>
                <a:latin typeface="Barlow Light"/>
                <a:sym typeface="Barlow Light"/>
              </a:rPr>
              <a:t>29</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Ridge Regression </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 0.032</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UW4</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56.00%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41.71%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26.20%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17.10%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2.44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2.69</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FL0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74.99%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55.11%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27.43%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17.26%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20.65%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2.01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3.19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2.67</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P31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69.17%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51.52%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30.64%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19.86%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2.53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2.59</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UW8</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59.75%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44.51%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26.43%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2.57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2.36</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FK0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63.78%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47.51%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28.96%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18.60%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25.23%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2.55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1.88</a:t>
                      </a: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44.96%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33.49%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21.87%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14.07%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23.76%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2.38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1.41</a:t>
                      </a:r>
                    </a:p>
                  </a:txBody>
                  <a:tcPr marL="5118" marR="5118" marT="5118" marB="0" anchor="ctr"/>
                </a:tc>
                <a:extLst>
                  <a:ext uri="{0D108BD9-81ED-4DB2-BD59-A6C34878D82A}">
                    <a16:rowId xmlns:a16="http://schemas.microsoft.com/office/drawing/2014/main" val="59638486"/>
                  </a:ext>
                </a:extLst>
              </a:tr>
            </a:tbl>
          </a:graphicData>
        </a:graphic>
      </p:graphicFrame>
      <p:pic>
        <p:nvPicPr>
          <p:cNvPr id="11" name="MyPlot2">
            <a:extLst>
              <a:ext uri="{FF2B5EF4-FFF2-40B4-BE49-F238E27FC236}">
                <a16:creationId xmlns:a16="http://schemas.microsoft.com/office/drawing/2014/main" id="{00000000-0008-0000-0200-00000B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561792" y="2856257"/>
            <a:ext cx="3181070" cy="2287243"/>
          </a:xfrm>
          <a:prstGeom prst="rect">
            <a:avLst/>
          </a:prstGeom>
        </p:spPr>
      </p:pic>
      <p:pic>
        <p:nvPicPr>
          <p:cNvPr id="13" name="MyPlot1">
            <a:extLst>
              <a:ext uri="{FF2B5EF4-FFF2-40B4-BE49-F238E27FC236}">
                <a16:creationId xmlns:a16="http://schemas.microsoft.com/office/drawing/2014/main" id="{00000000-0008-0000-0200-00000A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548373" y="2846533"/>
            <a:ext cx="3091070" cy="2287243"/>
          </a:xfrm>
          <a:prstGeom prst="rect">
            <a:avLst/>
          </a:prstGeom>
        </p:spPr>
      </p:pic>
    </p:spTree>
    <p:extLst>
      <p:ext uri="{BB962C8B-B14F-4D97-AF65-F5344CB8AC3E}">
        <p14:creationId xmlns:p14="http://schemas.microsoft.com/office/powerpoint/2010/main" val="302004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前言</a:t>
            </a:r>
            <a:endParaRPr dirty="0">
              <a:latin typeface="微軟正黑體" panose="020B0604030504040204" pitchFamily="34" charset="-120"/>
              <a:ea typeface="微軟正黑體" panose="020B0604030504040204" pitchFamily="34" charset="-120"/>
            </a:endParaRPr>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a:t>
            </a:fld>
            <a:endParaRPr/>
          </a:p>
        </p:txBody>
      </p:sp>
      <p:pic>
        <p:nvPicPr>
          <p:cNvPr id="32" name="圖片 31">
            <a:extLst>
              <a:ext uri="{FF2B5EF4-FFF2-40B4-BE49-F238E27FC236}">
                <a16:creationId xmlns:a16="http://schemas.microsoft.com/office/drawing/2014/main" id="{A7B22859-76DE-4ED5-835F-AB7BE99426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887" y="1820087"/>
            <a:ext cx="1990759" cy="1990759"/>
          </a:xfrm>
          <a:prstGeom prst="rect">
            <a:avLst/>
          </a:prstGeom>
        </p:spPr>
      </p:pic>
      <p:sp>
        <p:nvSpPr>
          <p:cNvPr id="34" name="文字方塊 33">
            <a:extLst>
              <a:ext uri="{FF2B5EF4-FFF2-40B4-BE49-F238E27FC236}">
                <a16:creationId xmlns:a16="http://schemas.microsoft.com/office/drawing/2014/main" id="{B293533D-86C4-45B7-9379-0B8CEC3746C4}"/>
              </a:ext>
            </a:extLst>
          </p:cNvPr>
          <p:cNvSpPr txBox="1"/>
          <p:nvPr/>
        </p:nvSpPr>
        <p:spPr>
          <a:xfrm>
            <a:off x="3445274" y="1811025"/>
            <a:ext cx="2113627" cy="461665"/>
          </a:xfrm>
          <a:prstGeom prst="rect">
            <a:avLst/>
          </a:prstGeom>
          <a:noFill/>
        </p:spPr>
        <p:txBody>
          <a:bodyPr wrap="square" rtlCol="0">
            <a:spAutoFit/>
          </a:bodyPr>
          <a:lstStyle/>
          <a:p>
            <a:r>
              <a:rPr lang="en-US" altLang="zh-TW" sz="2400" dirty="0"/>
              <a:t>4433</a:t>
            </a:r>
            <a:endParaRPr lang="zh-TW" altLang="en-US" sz="2400" dirty="0"/>
          </a:p>
        </p:txBody>
      </p:sp>
      <p:sp>
        <p:nvSpPr>
          <p:cNvPr id="36" name="文字方塊 35">
            <a:extLst>
              <a:ext uri="{FF2B5EF4-FFF2-40B4-BE49-F238E27FC236}">
                <a16:creationId xmlns:a16="http://schemas.microsoft.com/office/drawing/2014/main" id="{64A74A9A-4429-4367-B5C6-306383453738}"/>
              </a:ext>
            </a:extLst>
          </p:cNvPr>
          <p:cNvSpPr txBox="1"/>
          <p:nvPr/>
        </p:nvSpPr>
        <p:spPr>
          <a:xfrm>
            <a:off x="5990382" y="1821086"/>
            <a:ext cx="2723941" cy="461665"/>
          </a:xfrm>
          <a:prstGeom prst="rect">
            <a:avLst/>
          </a:prstGeom>
          <a:noFill/>
        </p:spPr>
        <p:txBody>
          <a:bodyPr wrap="square" rtlCol="0">
            <a:spAutoFit/>
          </a:bodyPr>
          <a:lstStyle/>
          <a:p>
            <a:r>
              <a:rPr lang="zh-TW" altLang="en-US" sz="2400" dirty="0"/>
              <a:t>未經實證</a:t>
            </a:r>
            <a:endParaRPr lang="en-US" altLang="zh-TW" sz="2400" dirty="0"/>
          </a:p>
        </p:txBody>
      </p:sp>
      <p:sp>
        <p:nvSpPr>
          <p:cNvPr id="38" name="文字方塊 37">
            <a:extLst>
              <a:ext uri="{FF2B5EF4-FFF2-40B4-BE49-F238E27FC236}">
                <a16:creationId xmlns:a16="http://schemas.microsoft.com/office/drawing/2014/main" id="{86FB52A9-4114-4BE2-9CE0-284829F009EC}"/>
              </a:ext>
            </a:extLst>
          </p:cNvPr>
          <p:cNvSpPr txBox="1"/>
          <p:nvPr/>
        </p:nvSpPr>
        <p:spPr>
          <a:xfrm>
            <a:off x="3796843" y="4067918"/>
            <a:ext cx="829628" cy="461665"/>
          </a:xfrm>
          <a:prstGeom prst="rect">
            <a:avLst/>
          </a:prstGeom>
          <a:noFill/>
        </p:spPr>
        <p:txBody>
          <a:bodyPr wrap="square" rtlCol="0">
            <a:spAutoFit/>
          </a:bodyPr>
          <a:lstStyle/>
          <a:p>
            <a:r>
              <a:rPr lang="en-US" altLang="zh-TW" sz="2400" dirty="0">
                <a:solidFill>
                  <a:schemeClr val="tx1">
                    <a:lumMod val="75000"/>
                  </a:schemeClr>
                </a:solidFill>
              </a:rPr>
              <a:t>AI</a:t>
            </a:r>
          </a:p>
        </p:txBody>
      </p:sp>
      <p:sp>
        <p:nvSpPr>
          <p:cNvPr id="39" name="文字方塊 38">
            <a:extLst>
              <a:ext uri="{FF2B5EF4-FFF2-40B4-BE49-F238E27FC236}">
                <a16:creationId xmlns:a16="http://schemas.microsoft.com/office/drawing/2014/main" id="{921A2223-4D8D-477A-B059-DDDEB82EE34B}"/>
              </a:ext>
            </a:extLst>
          </p:cNvPr>
          <p:cNvSpPr txBox="1"/>
          <p:nvPr/>
        </p:nvSpPr>
        <p:spPr>
          <a:xfrm>
            <a:off x="5806042" y="4133432"/>
            <a:ext cx="2113627" cy="461665"/>
          </a:xfrm>
          <a:prstGeom prst="rect">
            <a:avLst/>
          </a:prstGeom>
          <a:noFill/>
        </p:spPr>
        <p:txBody>
          <a:bodyPr wrap="square" rtlCol="0">
            <a:spAutoFit/>
          </a:bodyPr>
          <a:lstStyle/>
          <a:p>
            <a:r>
              <a:rPr lang="zh-TW" altLang="en-US" sz="2400" dirty="0">
                <a:solidFill>
                  <a:schemeClr val="tx1"/>
                </a:solidFill>
              </a:rPr>
              <a:t>最理想的基金</a:t>
            </a:r>
            <a:endParaRPr lang="en-US" altLang="zh-TW" sz="2400" dirty="0">
              <a:solidFill>
                <a:schemeClr val="tx1"/>
              </a:solidFill>
            </a:endParaRPr>
          </a:p>
        </p:txBody>
      </p:sp>
      <p:pic>
        <p:nvPicPr>
          <p:cNvPr id="5" name="圖片 4">
            <a:extLst>
              <a:ext uri="{FF2B5EF4-FFF2-40B4-BE49-F238E27FC236}">
                <a16:creationId xmlns:a16="http://schemas.microsoft.com/office/drawing/2014/main" id="{8F7CA5EA-A1B9-4B8B-8B94-46F621CAD7EA}"/>
              </a:ext>
            </a:extLst>
          </p:cNvPr>
          <p:cNvPicPr>
            <a:picLocks noChangeAspect="1"/>
          </p:cNvPicPr>
          <p:nvPr/>
        </p:nvPicPr>
        <p:blipFill>
          <a:blip r:embed="rId4"/>
          <a:stretch>
            <a:fillRect/>
          </a:stretch>
        </p:blipFill>
        <p:spPr>
          <a:xfrm>
            <a:off x="6226154" y="3029236"/>
            <a:ext cx="1104196" cy="1104196"/>
          </a:xfrm>
          <a:prstGeom prst="rect">
            <a:avLst/>
          </a:prstGeom>
        </p:spPr>
      </p:pic>
      <p:pic>
        <p:nvPicPr>
          <p:cNvPr id="9" name="圖片 8">
            <a:extLst>
              <a:ext uri="{FF2B5EF4-FFF2-40B4-BE49-F238E27FC236}">
                <a16:creationId xmlns:a16="http://schemas.microsoft.com/office/drawing/2014/main" id="{66486F25-0EBA-4300-88A4-C97F88EC4F4C}"/>
              </a:ext>
            </a:extLst>
          </p:cNvPr>
          <p:cNvPicPr>
            <a:picLocks noChangeAspect="1"/>
          </p:cNvPicPr>
          <p:nvPr/>
        </p:nvPicPr>
        <p:blipFill>
          <a:blip r:embed="rId5"/>
          <a:stretch>
            <a:fillRect/>
          </a:stretch>
        </p:blipFill>
        <p:spPr>
          <a:xfrm>
            <a:off x="3551210" y="3278268"/>
            <a:ext cx="887307" cy="786804"/>
          </a:xfrm>
          <a:prstGeom prst="rect">
            <a:avLst/>
          </a:prstGeom>
        </p:spPr>
      </p:pic>
      <p:pic>
        <p:nvPicPr>
          <p:cNvPr id="16" name="圖片 15">
            <a:extLst>
              <a:ext uri="{FF2B5EF4-FFF2-40B4-BE49-F238E27FC236}">
                <a16:creationId xmlns:a16="http://schemas.microsoft.com/office/drawing/2014/main" id="{47B27823-2DD4-4570-AA01-2874E56AD60B}"/>
              </a:ext>
            </a:extLst>
          </p:cNvPr>
          <p:cNvPicPr>
            <a:picLocks noChangeAspect="1"/>
          </p:cNvPicPr>
          <p:nvPr/>
        </p:nvPicPr>
        <p:blipFill>
          <a:blip r:embed="rId6"/>
          <a:stretch>
            <a:fillRect/>
          </a:stretch>
        </p:blipFill>
        <p:spPr>
          <a:xfrm>
            <a:off x="3406389" y="843641"/>
            <a:ext cx="961922" cy="961922"/>
          </a:xfrm>
          <a:prstGeom prst="rect">
            <a:avLst/>
          </a:prstGeom>
        </p:spPr>
      </p:pic>
      <p:grpSp>
        <p:nvGrpSpPr>
          <p:cNvPr id="2" name="群組 1"/>
          <p:cNvGrpSpPr/>
          <p:nvPr/>
        </p:nvGrpSpPr>
        <p:grpSpPr>
          <a:xfrm>
            <a:off x="5909327" y="957135"/>
            <a:ext cx="1903414" cy="862056"/>
            <a:chOff x="5501396" y="1435538"/>
            <a:chExt cx="1669056" cy="660593"/>
          </a:xfrm>
        </p:grpSpPr>
        <p:pic>
          <p:nvPicPr>
            <p:cNvPr id="14" name="圖片 13">
              <a:extLst>
                <a:ext uri="{FF2B5EF4-FFF2-40B4-BE49-F238E27FC236}">
                  <a16:creationId xmlns:a16="http://schemas.microsoft.com/office/drawing/2014/main" id="{1CE7BC28-FF95-464A-A08B-66F38ADED916}"/>
                </a:ext>
              </a:extLst>
            </p:cNvPr>
            <p:cNvPicPr>
              <a:picLocks noChangeAspect="1"/>
            </p:cNvPicPr>
            <p:nvPr/>
          </p:nvPicPr>
          <p:blipFill>
            <a:blip r:embed="rId7"/>
            <a:stretch>
              <a:fillRect/>
            </a:stretch>
          </p:blipFill>
          <p:spPr>
            <a:xfrm>
              <a:off x="6023654" y="1435538"/>
              <a:ext cx="627736" cy="627736"/>
            </a:xfrm>
            <a:prstGeom prst="rect">
              <a:avLst/>
            </a:prstGeom>
          </p:spPr>
        </p:pic>
        <p:pic>
          <p:nvPicPr>
            <p:cNvPr id="18" name="圖片 17">
              <a:extLst>
                <a:ext uri="{FF2B5EF4-FFF2-40B4-BE49-F238E27FC236}">
                  <a16:creationId xmlns:a16="http://schemas.microsoft.com/office/drawing/2014/main" id="{5BC6C077-4CBD-4824-B053-B01D489C66BA}"/>
                </a:ext>
              </a:extLst>
            </p:cNvPr>
            <p:cNvPicPr>
              <a:picLocks noChangeAspect="1"/>
            </p:cNvPicPr>
            <p:nvPr/>
          </p:nvPicPr>
          <p:blipFill>
            <a:blip r:embed="rId8"/>
            <a:stretch>
              <a:fillRect/>
            </a:stretch>
          </p:blipFill>
          <p:spPr>
            <a:xfrm>
              <a:off x="6566368" y="1489633"/>
              <a:ext cx="604084" cy="604084"/>
            </a:xfrm>
            <a:prstGeom prst="rect">
              <a:avLst/>
            </a:prstGeom>
          </p:spPr>
        </p:pic>
        <p:pic>
          <p:nvPicPr>
            <p:cNvPr id="20" name="圖片 19">
              <a:extLst>
                <a:ext uri="{FF2B5EF4-FFF2-40B4-BE49-F238E27FC236}">
                  <a16:creationId xmlns:a16="http://schemas.microsoft.com/office/drawing/2014/main" id="{8414D94B-AEA2-4755-93C1-51CAFE7CA470}"/>
                </a:ext>
              </a:extLst>
            </p:cNvPr>
            <p:cNvPicPr>
              <a:picLocks noChangeAspect="1"/>
            </p:cNvPicPr>
            <p:nvPr/>
          </p:nvPicPr>
          <p:blipFill>
            <a:blip r:embed="rId9"/>
            <a:stretch>
              <a:fillRect/>
            </a:stretch>
          </p:blipFill>
          <p:spPr>
            <a:xfrm>
              <a:off x="5501396" y="1468395"/>
              <a:ext cx="513714" cy="627736"/>
            </a:xfrm>
            <a:prstGeom prst="rect">
              <a:avLst/>
            </a:prstGeom>
          </p:spPr>
        </p:pic>
      </p:grpSp>
      <p:pic>
        <p:nvPicPr>
          <p:cNvPr id="22" name="圖片 21">
            <a:extLst>
              <a:ext uri="{FF2B5EF4-FFF2-40B4-BE49-F238E27FC236}">
                <a16:creationId xmlns:a16="http://schemas.microsoft.com/office/drawing/2014/main" id="{6998FE72-8AAB-4E39-A481-732FE87089ED}"/>
              </a:ext>
            </a:extLst>
          </p:cNvPr>
          <p:cNvPicPr>
            <a:picLocks noChangeAspect="1"/>
          </p:cNvPicPr>
          <p:nvPr/>
        </p:nvPicPr>
        <p:blipFill>
          <a:blip r:embed="rId10"/>
          <a:stretch>
            <a:fillRect/>
          </a:stretch>
        </p:blipFill>
        <p:spPr>
          <a:xfrm>
            <a:off x="4738299" y="1239277"/>
            <a:ext cx="884262" cy="884262"/>
          </a:xfrm>
          <a:prstGeom prst="rect">
            <a:avLst/>
          </a:prstGeom>
        </p:spPr>
      </p:pic>
      <p:pic>
        <p:nvPicPr>
          <p:cNvPr id="29" name="圖片 28">
            <a:extLst>
              <a:ext uri="{FF2B5EF4-FFF2-40B4-BE49-F238E27FC236}">
                <a16:creationId xmlns:a16="http://schemas.microsoft.com/office/drawing/2014/main" id="{6998FE72-8AAB-4E39-A481-732FE87089ED}"/>
              </a:ext>
            </a:extLst>
          </p:cNvPr>
          <p:cNvPicPr>
            <a:picLocks noChangeAspect="1"/>
          </p:cNvPicPr>
          <p:nvPr/>
        </p:nvPicPr>
        <p:blipFill>
          <a:blip r:embed="rId10"/>
          <a:stretch>
            <a:fillRect/>
          </a:stretch>
        </p:blipFill>
        <p:spPr>
          <a:xfrm rot="20476302">
            <a:off x="2194471" y="1599204"/>
            <a:ext cx="884262" cy="884262"/>
          </a:xfrm>
          <a:prstGeom prst="rect">
            <a:avLst/>
          </a:prstGeom>
        </p:spPr>
      </p:pic>
      <p:pic>
        <p:nvPicPr>
          <p:cNvPr id="30" name="圖片 29">
            <a:extLst>
              <a:ext uri="{FF2B5EF4-FFF2-40B4-BE49-F238E27FC236}">
                <a16:creationId xmlns:a16="http://schemas.microsoft.com/office/drawing/2014/main" id="{6998FE72-8AAB-4E39-A481-732FE87089ED}"/>
              </a:ext>
            </a:extLst>
          </p:cNvPr>
          <p:cNvPicPr>
            <a:picLocks noChangeAspect="1"/>
          </p:cNvPicPr>
          <p:nvPr/>
        </p:nvPicPr>
        <p:blipFill>
          <a:blip r:embed="rId10"/>
          <a:stretch>
            <a:fillRect/>
          </a:stretch>
        </p:blipFill>
        <p:spPr>
          <a:xfrm rot="855999">
            <a:off x="2198654" y="2822379"/>
            <a:ext cx="884262" cy="884262"/>
          </a:xfrm>
          <a:prstGeom prst="rect">
            <a:avLst/>
          </a:prstGeom>
        </p:spPr>
      </p:pic>
      <p:pic>
        <p:nvPicPr>
          <p:cNvPr id="37" name="圖片 36">
            <a:extLst>
              <a:ext uri="{FF2B5EF4-FFF2-40B4-BE49-F238E27FC236}">
                <a16:creationId xmlns:a16="http://schemas.microsoft.com/office/drawing/2014/main" id="{6998FE72-8AAB-4E39-A481-732FE87089ED}"/>
              </a:ext>
            </a:extLst>
          </p:cNvPr>
          <p:cNvPicPr>
            <a:picLocks noChangeAspect="1"/>
          </p:cNvPicPr>
          <p:nvPr/>
        </p:nvPicPr>
        <p:blipFill>
          <a:blip r:embed="rId10"/>
          <a:stretch>
            <a:fillRect/>
          </a:stretch>
        </p:blipFill>
        <p:spPr>
          <a:xfrm>
            <a:off x="4738299" y="3425444"/>
            <a:ext cx="884262" cy="884262"/>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8568907"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新興市場股票型基金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30</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3163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62J</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22.50%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57.26%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0.52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0.21</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CZ8</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30.53%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23.06%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63.75%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-0.05</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MCI</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25.95%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17.46%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40.87%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0.64</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61K</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31.22%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23.25%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26.22%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17.66%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37.13%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0.63</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MS6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39.58%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0.66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27.37%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22.64%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16.15%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42.34%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1.26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0.48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2">
            <a:extLst>
              <a:ext uri="{FF2B5EF4-FFF2-40B4-BE49-F238E27FC236}">
                <a16:creationId xmlns:a16="http://schemas.microsoft.com/office/drawing/2014/main" id="{00000000-0008-0000-0100-000006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655000" y="2834764"/>
            <a:ext cx="2994025" cy="2226006"/>
          </a:xfrm>
          <a:prstGeom prst="rect">
            <a:avLst/>
          </a:prstGeom>
        </p:spPr>
      </p:pic>
      <p:pic>
        <p:nvPicPr>
          <p:cNvPr id="15" name="MyPlot1">
            <a:extLst>
              <a:ext uri="{FF2B5EF4-FFF2-40B4-BE49-F238E27FC236}">
                <a16:creationId xmlns:a16="http://schemas.microsoft.com/office/drawing/2014/main" id="{00000000-0008-0000-0100-000004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318729" y="2860625"/>
            <a:ext cx="3033183" cy="2244725"/>
          </a:xfrm>
          <a:prstGeom prst="rect">
            <a:avLst/>
          </a:prstGeom>
        </p:spPr>
      </p:pic>
    </p:spTree>
    <p:extLst>
      <p:ext uri="{BB962C8B-B14F-4D97-AF65-F5344CB8AC3E}">
        <p14:creationId xmlns:p14="http://schemas.microsoft.com/office/powerpoint/2010/main" val="33280445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7627452"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全球高收債型基金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dirty="0">
                <a:solidFill>
                  <a:srgbClr val="FFFFFF"/>
                </a:solidFill>
              </a:rPr>
              <a:t>3</a:t>
            </a:r>
            <a:r>
              <a:rPr kumimoji="0" lang="en-US" altLang="zh-TW" sz="1200" b="0" i="0" u="none" strike="noStrike" kern="0" cap="none" spc="0" normalizeH="0" baseline="0" noProof="0" dirty="0">
                <a:ln>
                  <a:noFill/>
                </a:ln>
                <a:solidFill>
                  <a:srgbClr val="FFFFFF"/>
                </a:solidFill>
                <a:effectLst/>
                <a:uLnTx/>
                <a:uFillTx/>
                <a:latin typeface="Barlow Light"/>
                <a:sym typeface="Barlow Light"/>
              </a:rPr>
              <a:t>1</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4433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J77</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7.88%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0.20</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MW3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12.44%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7.92%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27.31%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0.32</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60V</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5.99%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8.61%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52V</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30.60%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0.13</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64J</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8.45%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9.72%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6.99%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0.25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US" sz="1200" u="none" strike="noStrike" dirty="0">
                          <a:effectLst/>
                          <a:latin typeface="Arial" panose="020B0604020202020204" pitchFamily="34" charset="0"/>
                          <a:cs typeface="Arial" panose="020B0604020202020204" pitchFamily="34" charset="0"/>
                        </a:rPr>
                        <a:t>B</a:t>
                      </a:r>
                      <a:r>
                        <a:rPr lang="en" sz="1200" u="none" strike="noStrike" dirty="0">
                          <a:effectLst/>
                          <a:latin typeface="Arial" panose="020B0604020202020204" pitchFamily="34" charset="0"/>
                          <a:cs typeface="Arial" panose="020B0604020202020204" pitchFamily="34" charset="0"/>
                        </a:rPr>
                        <a:t>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33.90%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-0.01</a:t>
                      </a: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B00-000003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442565" y="2885523"/>
            <a:ext cx="3033920" cy="2257977"/>
          </a:xfrm>
          <a:prstGeom prst="rect">
            <a:avLst/>
          </a:prstGeom>
        </p:spPr>
      </p:pic>
      <p:pic>
        <p:nvPicPr>
          <p:cNvPr id="11" name="MyPlot2">
            <a:extLst>
              <a:ext uri="{FF2B5EF4-FFF2-40B4-BE49-F238E27FC236}">
                <a16:creationId xmlns:a16="http://schemas.microsoft.com/office/drawing/2014/main" id="{00000000-0008-0000-0B00-000005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47042" y="2865784"/>
            <a:ext cx="2995820" cy="2277716"/>
          </a:xfrm>
          <a:prstGeom prst="rect">
            <a:avLst/>
          </a:prstGeom>
        </p:spPr>
      </p:pic>
    </p:spTree>
    <p:extLst>
      <p:ext uri="{BB962C8B-B14F-4D97-AF65-F5344CB8AC3E}">
        <p14:creationId xmlns:p14="http://schemas.microsoft.com/office/powerpoint/2010/main" val="7017165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294953" y="437066"/>
            <a:ext cx="8835150"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全球投資級債券型基金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32</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3163</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51G</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9.61%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7.16%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8.53%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5.36%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0.60</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67G</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12.64%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9.42%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8.73%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5.62%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14.63%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0.64</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696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17.13%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12.76%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9.71%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6.66%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16.84%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1.91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51E</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10.11%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6.27%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0.59</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E78</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9.70%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8.21%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5.94%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17.09%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17.49%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0.43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C00-000004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416609" y="2883185"/>
            <a:ext cx="3031862" cy="2260315"/>
          </a:xfrm>
          <a:prstGeom prst="rect">
            <a:avLst/>
          </a:prstGeom>
        </p:spPr>
      </p:pic>
      <p:pic>
        <p:nvPicPr>
          <p:cNvPr id="11" name="MyPlot2">
            <a:extLst>
              <a:ext uri="{FF2B5EF4-FFF2-40B4-BE49-F238E27FC236}">
                <a16:creationId xmlns:a16="http://schemas.microsoft.com/office/drawing/2014/main" id="{00000000-0008-0000-0C00-000006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31014" y="2883185"/>
            <a:ext cx="3011848" cy="2260315"/>
          </a:xfrm>
          <a:prstGeom prst="rect">
            <a:avLst/>
          </a:prstGeom>
        </p:spPr>
      </p:pic>
    </p:spTree>
    <p:extLst>
      <p:ext uri="{BB962C8B-B14F-4D97-AF65-F5344CB8AC3E}">
        <p14:creationId xmlns:p14="http://schemas.microsoft.com/office/powerpoint/2010/main" val="35758134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7023603"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日本股票型基金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33</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pyCaret</a:t>
            </a: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自動化機器學習</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 0.0189</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AD1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23.88%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17.79%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26.11%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16.93%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0.36</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785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28.36%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21.13%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26.40%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41.07%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1.28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0.51</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S40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17.98%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22.22%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14.30%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37.33%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834</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38.16%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28.42%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24.74%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0.88</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F07</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38.16%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28.42%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24.74%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1.72</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0.88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24.18%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18.01%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11.98%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34.81%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E8DD441A-EAAE-0843-8FAA-444680FDDA96}"/>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810860" y="2850962"/>
            <a:ext cx="2789168" cy="2292538"/>
          </a:xfrm>
          <a:prstGeom prst="rect">
            <a:avLst/>
          </a:prstGeom>
        </p:spPr>
      </p:pic>
      <p:pic>
        <p:nvPicPr>
          <p:cNvPr id="11" name="MyPlot2">
            <a:extLst>
              <a:ext uri="{FF2B5EF4-FFF2-40B4-BE49-F238E27FC236}">
                <a16:creationId xmlns:a16="http://schemas.microsoft.com/office/drawing/2014/main" id="{673D14F2-59E9-154F-BB85-3A7BC8D985A1}"/>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899851" y="2812811"/>
            <a:ext cx="2789168" cy="2292539"/>
          </a:xfrm>
          <a:prstGeom prst="rect">
            <a:avLst/>
          </a:prstGeom>
        </p:spPr>
      </p:pic>
    </p:spTree>
    <p:extLst>
      <p:ext uri="{BB962C8B-B14F-4D97-AF65-F5344CB8AC3E}">
        <p14:creationId xmlns:p14="http://schemas.microsoft.com/office/powerpoint/2010/main" val="11154221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7592946"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高科技股票型基金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34</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Ridge Regression </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855</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65.12%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17.36%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36.41%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2.79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1.33</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F52</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65.12%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17.36%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36.41%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2.79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1.33</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622</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72.93%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54.32%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29.07%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32.63%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1.87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2.99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MX6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91.26%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67.80%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34.86%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2.24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3.63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1.95</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JC8</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69.20%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51.55%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33.90%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32.41%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2.31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1.59</a:t>
                      </a: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67.57%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50.33%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16.68%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33.69%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2.01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3.02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1.49</a:t>
                      </a: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2">
            <a:extLst>
              <a:ext uri="{FF2B5EF4-FFF2-40B4-BE49-F238E27FC236}">
                <a16:creationId xmlns:a16="http://schemas.microsoft.com/office/drawing/2014/main" id="{00000000-0008-0000-0300-000011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526249" y="2871224"/>
            <a:ext cx="3122776" cy="2272276"/>
          </a:xfrm>
          <a:prstGeom prst="rect">
            <a:avLst/>
          </a:prstGeom>
        </p:spPr>
      </p:pic>
      <p:pic>
        <p:nvPicPr>
          <p:cNvPr id="11" name="MyPlot1">
            <a:extLst>
              <a:ext uri="{FF2B5EF4-FFF2-40B4-BE49-F238E27FC236}">
                <a16:creationId xmlns:a16="http://schemas.microsoft.com/office/drawing/2014/main" id="{00000000-0008-0000-0300-000010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252324" y="2851891"/>
            <a:ext cx="3034275" cy="2291609"/>
          </a:xfrm>
          <a:prstGeom prst="rect">
            <a:avLst/>
          </a:prstGeom>
        </p:spPr>
      </p:pic>
    </p:spTree>
    <p:extLst>
      <p:ext uri="{BB962C8B-B14F-4D97-AF65-F5344CB8AC3E}">
        <p14:creationId xmlns:p14="http://schemas.microsoft.com/office/powerpoint/2010/main" val="12021561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7032229"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台灣股票型基金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35</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4433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942507"/>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TT1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70.04%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52.17%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26.14%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17.45%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2.00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2.99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1.34</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KG1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50.93%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37.94%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23.31%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16.03%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35.86%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2.37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1.06</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54.42%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40.54%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24.22%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16.40%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36.46%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2.47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1.11</a:t>
                      </a: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2">
            <a:extLst>
              <a:ext uri="{FF2B5EF4-FFF2-40B4-BE49-F238E27FC236}">
                <a16:creationId xmlns:a16="http://schemas.microsoft.com/office/drawing/2014/main" id="{00000000-0008-0000-0600-000005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734868" y="2866975"/>
            <a:ext cx="3007994" cy="2238375"/>
          </a:xfrm>
          <a:prstGeom prst="rect">
            <a:avLst/>
          </a:prstGeom>
        </p:spPr>
      </p:pic>
      <p:pic>
        <p:nvPicPr>
          <p:cNvPr id="11" name="MyPlot1">
            <a:extLst>
              <a:ext uri="{FF2B5EF4-FFF2-40B4-BE49-F238E27FC236}">
                <a16:creationId xmlns:a16="http://schemas.microsoft.com/office/drawing/2014/main" id="{00000000-0008-0000-0600-000003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376972" y="2866975"/>
            <a:ext cx="2996565" cy="2234565"/>
          </a:xfrm>
          <a:prstGeom prst="rect">
            <a:avLst/>
          </a:prstGeom>
        </p:spPr>
      </p:pic>
    </p:spTree>
    <p:extLst>
      <p:ext uri="{BB962C8B-B14F-4D97-AF65-F5344CB8AC3E}">
        <p14:creationId xmlns:p14="http://schemas.microsoft.com/office/powerpoint/2010/main" val="1462711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7032229"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美國股票型基金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36</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4433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L02</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48.26%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35.95%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30.05%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20.27%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31.92%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1.20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1.13</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IN1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28.31%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20.06%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0.76</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IQ0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28.31%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20.06%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589</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46.28%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34.47%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30.05%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32.01%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1.08</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60A</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42.70%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31.81%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30.63%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16.94%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42.07%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0.55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700-000003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736421" y="2883185"/>
            <a:ext cx="3032803" cy="2260315"/>
          </a:xfrm>
          <a:prstGeom prst="rect">
            <a:avLst/>
          </a:prstGeom>
        </p:spPr>
      </p:pic>
      <p:pic>
        <p:nvPicPr>
          <p:cNvPr id="11" name="MyPlot2">
            <a:extLst>
              <a:ext uri="{FF2B5EF4-FFF2-40B4-BE49-F238E27FC236}">
                <a16:creationId xmlns:a16="http://schemas.microsoft.com/office/drawing/2014/main" id="{00000000-0008-0000-0700-000006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880767" y="2883185"/>
            <a:ext cx="2862095" cy="2159930"/>
          </a:xfrm>
          <a:prstGeom prst="rect">
            <a:avLst/>
          </a:prstGeom>
        </p:spPr>
      </p:pic>
    </p:spTree>
    <p:extLst>
      <p:ext uri="{BB962C8B-B14F-4D97-AF65-F5344CB8AC3E}">
        <p14:creationId xmlns:p14="http://schemas.microsoft.com/office/powerpoint/2010/main" val="32383752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7644706"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美國高收債型基金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37</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3163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V46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13.20%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9.12%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24.06%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0.24</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MY5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10.62%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8.15%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27.85%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0.28</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673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6.89%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5.13%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15.66%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27.80%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0.18</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JB5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7.21%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24.96%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0.26</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671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6.44%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11.09%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7.93%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31.34%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2">
            <a:extLst>
              <a:ext uri="{FF2B5EF4-FFF2-40B4-BE49-F238E27FC236}">
                <a16:creationId xmlns:a16="http://schemas.microsoft.com/office/drawing/2014/main" id="{00000000-0008-0000-0400-000006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737516" y="2875307"/>
            <a:ext cx="3005346" cy="2268193"/>
          </a:xfrm>
          <a:prstGeom prst="rect">
            <a:avLst/>
          </a:prstGeom>
        </p:spPr>
      </p:pic>
      <p:pic>
        <p:nvPicPr>
          <p:cNvPr id="11" name="MyPlot1">
            <a:extLst>
              <a:ext uri="{FF2B5EF4-FFF2-40B4-BE49-F238E27FC236}">
                <a16:creationId xmlns:a16="http://schemas.microsoft.com/office/drawing/2014/main" id="{00000000-0008-0000-0400-000004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379366" y="2864723"/>
            <a:ext cx="3013628" cy="2278777"/>
          </a:xfrm>
          <a:prstGeom prst="rect">
            <a:avLst/>
          </a:prstGeom>
        </p:spPr>
      </p:pic>
    </p:spTree>
    <p:extLst>
      <p:ext uri="{BB962C8B-B14F-4D97-AF65-F5344CB8AC3E}">
        <p14:creationId xmlns:p14="http://schemas.microsoft.com/office/powerpoint/2010/main" val="31173873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523748" y="593322"/>
            <a:ext cx="7644706"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dirty="0">
                <a:solidFill>
                  <a:srgbClr val="FFFFFF"/>
                </a:solidFill>
              </a:rPr>
              <a:t>38</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pic>
        <p:nvPicPr>
          <p:cNvPr id="3" name="圖片 2">
            <a:extLst>
              <a:ext uri="{FF2B5EF4-FFF2-40B4-BE49-F238E27FC236}">
                <a16:creationId xmlns:a16="http://schemas.microsoft.com/office/drawing/2014/main" id="{4AAC7E3F-F90B-7C4C-9608-3720C75F9814}"/>
              </a:ext>
            </a:extLst>
          </p:cNvPr>
          <p:cNvPicPr>
            <a:picLocks noChangeAspect="1"/>
          </p:cNvPicPr>
          <p:nvPr/>
        </p:nvPicPr>
        <p:blipFill>
          <a:blip r:embed="rId3"/>
          <a:stretch>
            <a:fillRect/>
          </a:stretch>
        </p:blipFill>
        <p:spPr>
          <a:xfrm>
            <a:off x="1779171" y="1543068"/>
            <a:ext cx="2406355" cy="2406355"/>
          </a:xfrm>
          <a:prstGeom prst="rect">
            <a:avLst/>
          </a:prstGeom>
        </p:spPr>
      </p:pic>
      <p:sp>
        <p:nvSpPr>
          <p:cNvPr id="4" name="文字方塊 3">
            <a:extLst>
              <a:ext uri="{FF2B5EF4-FFF2-40B4-BE49-F238E27FC236}">
                <a16:creationId xmlns:a16="http://schemas.microsoft.com/office/drawing/2014/main" id="{849C017E-4ECE-7F47-A16B-2A53EC6E6ACD}"/>
              </a:ext>
            </a:extLst>
          </p:cNvPr>
          <p:cNvSpPr txBox="1"/>
          <p:nvPr/>
        </p:nvSpPr>
        <p:spPr>
          <a:xfrm>
            <a:off x="1464268" y="4411743"/>
            <a:ext cx="6026009" cy="400110"/>
          </a:xfrm>
          <a:prstGeom prst="rect">
            <a:avLst/>
          </a:prstGeom>
          <a:noFill/>
        </p:spPr>
        <p:txBody>
          <a:bodyPr wrap="none" rtlCol="0">
            <a:spAutoFit/>
          </a:bodyPr>
          <a:lstStyle/>
          <a:p>
            <a:r>
              <a:rPr kumimoji="1" lang="en" altLang="zh-TW" sz="2000" dirty="0">
                <a:hlinkClick r:id="rId4"/>
              </a:rPr>
              <a:t>https://github.com/AlexChiang0208/Fintech-Project</a:t>
            </a:r>
            <a:r>
              <a:rPr kumimoji="1" lang="en" altLang="zh-TW" sz="2000" dirty="0"/>
              <a:t> </a:t>
            </a:r>
            <a:endParaRPr kumimoji="1" lang="zh-TW" altLang="en-US" sz="2000" dirty="0"/>
          </a:p>
        </p:txBody>
      </p:sp>
      <p:sp>
        <p:nvSpPr>
          <p:cNvPr id="12" name="矩形 11">
            <a:extLst>
              <a:ext uri="{FF2B5EF4-FFF2-40B4-BE49-F238E27FC236}">
                <a16:creationId xmlns:a16="http://schemas.microsoft.com/office/drawing/2014/main" id="{1F322F9A-8062-CD4C-8BC0-FB091338ED66}"/>
              </a:ext>
            </a:extLst>
          </p:cNvPr>
          <p:cNvSpPr/>
          <p:nvPr/>
        </p:nvSpPr>
        <p:spPr>
          <a:xfrm>
            <a:off x="4899881" y="1637246"/>
            <a:ext cx="2406354" cy="584775"/>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3200" b="1" i="0" u="none" strike="noStrike" kern="0" cap="none" spc="0" normalizeH="0" baseline="0" noProof="0" dirty="0">
                <a:ln>
                  <a:noFill/>
                </a:ln>
                <a:solidFill>
                  <a:srgbClr val="000000"/>
                </a:solidFill>
                <a:effectLst/>
                <a:uLnTx/>
                <a:uFillTx/>
                <a:latin typeface="Arial"/>
                <a:cs typeface="Arial"/>
                <a:sym typeface="Arial"/>
              </a:rPr>
              <a:t>GitHub</a:t>
            </a:r>
          </a:p>
        </p:txBody>
      </p:sp>
      <p:sp>
        <p:nvSpPr>
          <p:cNvPr id="13" name="文字版面配置區 2">
            <a:extLst>
              <a:ext uri="{FF2B5EF4-FFF2-40B4-BE49-F238E27FC236}">
                <a16:creationId xmlns:a16="http://schemas.microsoft.com/office/drawing/2014/main" id="{27DD3B05-574D-6D43-8F6D-836660825AB9}"/>
              </a:ext>
            </a:extLst>
          </p:cNvPr>
          <p:cNvSpPr txBox="1">
            <a:spLocks/>
          </p:cNvSpPr>
          <p:nvPr/>
        </p:nvSpPr>
        <p:spPr>
          <a:xfrm>
            <a:off x="4899881" y="2285929"/>
            <a:ext cx="3749144" cy="166349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lang="zh-TW" altLang="en-US" sz="2400" dirty="0">
                <a:solidFill>
                  <a:srgbClr val="3A3F50"/>
                </a:solidFill>
                <a:latin typeface="微軟正黑體" panose="020B0604030504040204" pitchFamily="34" charset="-120"/>
                <a:ea typeface="微軟正黑體" panose="020B0604030504040204" pitchFamily="34" charset="-120"/>
              </a:rPr>
              <a:t>程式碼</a:t>
            </a:r>
            <a:endParaRPr lang="en-US" altLang="zh-TW" sz="2400" dirty="0">
              <a:solidFill>
                <a:srgbClr val="3A3F50"/>
              </a:solidFill>
              <a:latin typeface="微軟正黑體" panose="020B0604030504040204" pitchFamily="34" charset="-120"/>
              <a:ea typeface="微軟正黑體" panose="020B0604030504040204" pitchFamily="34" charset="-120"/>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24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專案說明</a:t>
            </a:r>
            <a:endParaRPr kumimoji="0" lang="en-US" altLang="zh-TW" sz="24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lang="zh-TW" altLang="en-US" sz="2400" dirty="0">
                <a:solidFill>
                  <a:srgbClr val="3A3F50"/>
                </a:solidFill>
                <a:latin typeface="微軟正黑體" panose="020B0604030504040204" pitchFamily="34" charset="-120"/>
                <a:ea typeface="微軟正黑體" panose="020B0604030504040204" pitchFamily="34" charset="-120"/>
              </a:rPr>
              <a:t>專案結果彙整表</a:t>
            </a:r>
            <a:endParaRPr kumimoji="0" lang="en-US" altLang="zh-TW" sz="24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Tree>
    <p:extLst>
      <p:ext uri="{BB962C8B-B14F-4D97-AF65-F5344CB8AC3E}">
        <p14:creationId xmlns:p14="http://schemas.microsoft.com/office/powerpoint/2010/main" val="465311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16"/>
          <p:cNvSpPr txBox="1">
            <a:spLocks noGrp="1"/>
          </p:cNvSpPr>
          <p:nvPr>
            <p:ph type="body" idx="1"/>
          </p:nvPr>
        </p:nvSpPr>
        <p:spPr>
          <a:xfrm>
            <a:off x="1202215" y="1931583"/>
            <a:ext cx="4216024" cy="1083128"/>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zh-TW" altLang="en-US" sz="4400" dirty="0">
                <a:latin typeface="Microsoft JhengHei" panose="020B0604030504040204" pitchFamily="34" charset="-120"/>
                <a:ea typeface="Microsoft JhengHei" panose="020B0604030504040204" pitchFamily="34" charset="-120"/>
              </a:rPr>
              <a:t>簡單投資，</a:t>
            </a:r>
            <a:endParaRPr lang="en-US" altLang="zh-TW" sz="4400" dirty="0">
              <a:latin typeface="Microsoft JhengHei" panose="020B0604030504040204" pitchFamily="34" charset="-120"/>
              <a:ea typeface="Microsoft JhengHei" panose="020B0604030504040204" pitchFamily="34" charset="-120"/>
            </a:endParaRPr>
          </a:p>
          <a:p>
            <a:pPr marL="0" lvl="0" indent="0" algn="l" rtl="0">
              <a:spcBef>
                <a:spcPts val="600"/>
              </a:spcBef>
              <a:spcAft>
                <a:spcPts val="0"/>
              </a:spcAft>
              <a:buNone/>
            </a:pPr>
            <a:r>
              <a:rPr lang="zh-TW" altLang="en-US" sz="4400" dirty="0">
                <a:latin typeface="Microsoft JhengHei" panose="020B0604030504040204" pitchFamily="34" charset="-120"/>
                <a:ea typeface="Microsoft JhengHei" panose="020B0604030504040204" pitchFamily="34" charset="-120"/>
              </a:rPr>
              <a:t>    快樂生活。</a:t>
            </a:r>
            <a:endParaRPr lang="en-US" altLang="zh-TW" sz="4400" dirty="0">
              <a:latin typeface="Microsoft JhengHei" panose="020B0604030504040204" pitchFamily="34" charset="-120"/>
              <a:ea typeface="Microsoft JhengHei" panose="020B0604030504040204" pitchFamily="34" charset="-120"/>
            </a:endParaRPr>
          </a:p>
        </p:txBody>
      </p:sp>
      <p:sp>
        <p:nvSpPr>
          <p:cNvPr id="519" name="Google Shape;519;p1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 dirty="0">
                <a:solidFill>
                  <a:srgbClr val="007BB9"/>
                </a:solidFill>
              </a:rPr>
              <a:t>39</a:t>
            </a:r>
            <a:endParaRPr kumimoji="0" sz="1200" b="0" i="0" u="none" strike="noStrike" kern="0" cap="none" spc="0" normalizeH="0" baseline="0" noProof="0" dirty="0">
              <a:ln>
                <a:noFill/>
              </a:ln>
              <a:solidFill>
                <a:srgbClr val="007BB9"/>
              </a:solidFill>
              <a:effectLst/>
              <a:uLnTx/>
              <a:uFillTx/>
              <a:latin typeface="Barlow Light"/>
              <a:sym typeface="Barlow Light"/>
            </a:endParaRPr>
          </a:p>
        </p:txBody>
      </p:sp>
      <p:grpSp>
        <p:nvGrpSpPr>
          <p:cNvPr id="74" name="Google Shape;4103;p48">
            <a:extLst>
              <a:ext uri="{FF2B5EF4-FFF2-40B4-BE49-F238E27FC236}">
                <a16:creationId xmlns:a16="http://schemas.microsoft.com/office/drawing/2014/main" id="{C9DA682B-0673-4E40-AA13-379C8FF43C08}"/>
              </a:ext>
            </a:extLst>
          </p:cNvPr>
          <p:cNvGrpSpPr/>
          <p:nvPr/>
        </p:nvGrpSpPr>
        <p:grpSpPr>
          <a:xfrm>
            <a:off x="5135522" y="949587"/>
            <a:ext cx="3332746" cy="3413984"/>
            <a:chOff x="2270525" y="117216"/>
            <a:chExt cx="4650765" cy="4762722"/>
          </a:xfrm>
        </p:grpSpPr>
        <p:sp>
          <p:nvSpPr>
            <p:cNvPr id="75" name="Google Shape;4104;p48">
              <a:extLst>
                <a:ext uri="{FF2B5EF4-FFF2-40B4-BE49-F238E27FC236}">
                  <a16:creationId xmlns:a16="http://schemas.microsoft.com/office/drawing/2014/main" id="{2B4F6925-CE0F-A646-9A37-E19B8EE510F3}"/>
                </a:ext>
              </a:extLst>
            </p:cNvPr>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6" name="Google Shape;4105;p48">
              <a:extLst>
                <a:ext uri="{FF2B5EF4-FFF2-40B4-BE49-F238E27FC236}">
                  <a16:creationId xmlns:a16="http://schemas.microsoft.com/office/drawing/2014/main" id="{92044CD1-2AD9-874B-A034-AD10D843330D}"/>
                </a:ext>
              </a:extLst>
            </p:cNvPr>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7" name="Google Shape;4106;p48">
              <a:extLst>
                <a:ext uri="{FF2B5EF4-FFF2-40B4-BE49-F238E27FC236}">
                  <a16:creationId xmlns:a16="http://schemas.microsoft.com/office/drawing/2014/main" id="{7B1CEC8B-5E7D-2B45-A8F8-D2C96EFEA497}"/>
                </a:ext>
              </a:extLst>
            </p:cNvPr>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8" name="Google Shape;4107;p48">
              <a:extLst>
                <a:ext uri="{FF2B5EF4-FFF2-40B4-BE49-F238E27FC236}">
                  <a16:creationId xmlns:a16="http://schemas.microsoft.com/office/drawing/2014/main" id="{998F8464-8C31-D348-B700-51F2C2B35771}"/>
                </a:ext>
              </a:extLst>
            </p:cNvPr>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9" name="Google Shape;4108;p48">
              <a:extLst>
                <a:ext uri="{FF2B5EF4-FFF2-40B4-BE49-F238E27FC236}">
                  <a16:creationId xmlns:a16="http://schemas.microsoft.com/office/drawing/2014/main" id="{F5BC6C38-4C8B-164B-A2F1-C26BE68EE84C}"/>
                </a:ext>
              </a:extLst>
            </p:cNvPr>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0" name="Google Shape;4109;p48">
              <a:extLst>
                <a:ext uri="{FF2B5EF4-FFF2-40B4-BE49-F238E27FC236}">
                  <a16:creationId xmlns:a16="http://schemas.microsoft.com/office/drawing/2014/main" id="{157A9A1B-62E4-7F4A-9B74-92D0ACC3367A}"/>
                </a:ext>
              </a:extLst>
            </p:cNvPr>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1" name="Google Shape;4110;p48">
              <a:extLst>
                <a:ext uri="{FF2B5EF4-FFF2-40B4-BE49-F238E27FC236}">
                  <a16:creationId xmlns:a16="http://schemas.microsoft.com/office/drawing/2014/main" id="{CEE75503-FACC-C24C-92B3-83B10F775E4D}"/>
                </a:ext>
              </a:extLst>
            </p:cNvPr>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2" name="Google Shape;4111;p48">
              <a:extLst>
                <a:ext uri="{FF2B5EF4-FFF2-40B4-BE49-F238E27FC236}">
                  <a16:creationId xmlns:a16="http://schemas.microsoft.com/office/drawing/2014/main" id="{AD3B398C-82B3-704F-8664-C84513418691}"/>
                </a:ext>
              </a:extLst>
            </p:cNvPr>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3" name="Google Shape;4112;p48">
              <a:extLst>
                <a:ext uri="{FF2B5EF4-FFF2-40B4-BE49-F238E27FC236}">
                  <a16:creationId xmlns:a16="http://schemas.microsoft.com/office/drawing/2014/main" id="{B9BCBDF6-95FD-A240-9756-15E8BC1B03B1}"/>
                </a:ext>
              </a:extLst>
            </p:cNvPr>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4" name="Google Shape;4113;p48">
              <a:extLst>
                <a:ext uri="{FF2B5EF4-FFF2-40B4-BE49-F238E27FC236}">
                  <a16:creationId xmlns:a16="http://schemas.microsoft.com/office/drawing/2014/main" id="{E47EE794-FA7B-2E4F-BC73-198D77AF220E}"/>
                </a:ext>
              </a:extLst>
            </p:cNvPr>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5" name="Google Shape;4114;p48">
              <a:extLst>
                <a:ext uri="{FF2B5EF4-FFF2-40B4-BE49-F238E27FC236}">
                  <a16:creationId xmlns:a16="http://schemas.microsoft.com/office/drawing/2014/main" id="{36001C84-83FC-C546-9B9D-D45F27312411}"/>
                </a:ext>
              </a:extLst>
            </p:cNvPr>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6" name="Google Shape;4115;p48">
              <a:extLst>
                <a:ext uri="{FF2B5EF4-FFF2-40B4-BE49-F238E27FC236}">
                  <a16:creationId xmlns:a16="http://schemas.microsoft.com/office/drawing/2014/main" id="{0312C850-FE57-8F4D-9F7C-B85C3AF0AF02}"/>
                </a:ext>
              </a:extLst>
            </p:cNvPr>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7" name="Google Shape;4116;p48">
              <a:extLst>
                <a:ext uri="{FF2B5EF4-FFF2-40B4-BE49-F238E27FC236}">
                  <a16:creationId xmlns:a16="http://schemas.microsoft.com/office/drawing/2014/main" id="{0EF4A675-EB59-5349-8409-E9BFA457729D}"/>
                </a:ext>
              </a:extLst>
            </p:cNvPr>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8" name="Google Shape;4117;p48">
              <a:extLst>
                <a:ext uri="{FF2B5EF4-FFF2-40B4-BE49-F238E27FC236}">
                  <a16:creationId xmlns:a16="http://schemas.microsoft.com/office/drawing/2014/main" id="{5C683711-D929-9545-9E45-4E4854A0B8EA}"/>
                </a:ext>
              </a:extLst>
            </p:cNvPr>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9" name="Google Shape;4118;p48">
              <a:extLst>
                <a:ext uri="{FF2B5EF4-FFF2-40B4-BE49-F238E27FC236}">
                  <a16:creationId xmlns:a16="http://schemas.microsoft.com/office/drawing/2014/main" id="{4DADCBE1-79E8-B143-A55F-11933129A8F6}"/>
                </a:ext>
              </a:extLst>
            </p:cNvPr>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0" name="Google Shape;4119;p48">
              <a:extLst>
                <a:ext uri="{FF2B5EF4-FFF2-40B4-BE49-F238E27FC236}">
                  <a16:creationId xmlns:a16="http://schemas.microsoft.com/office/drawing/2014/main" id="{D79E4C2D-2B07-7F48-BA7D-B3B0CD687379}"/>
                </a:ext>
              </a:extLst>
            </p:cNvPr>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1" name="Google Shape;4120;p48">
              <a:extLst>
                <a:ext uri="{FF2B5EF4-FFF2-40B4-BE49-F238E27FC236}">
                  <a16:creationId xmlns:a16="http://schemas.microsoft.com/office/drawing/2014/main" id="{A7AC6CEE-DD55-1A48-95A9-AD29951680D9}"/>
                </a:ext>
              </a:extLst>
            </p:cNvPr>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2" name="Google Shape;4121;p48">
              <a:extLst>
                <a:ext uri="{FF2B5EF4-FFF2-40B4-BE49-F238E27FC236}">
                  <a16:creationId xmlns:a16="http://schemas.microsoft.com/office/drawing/2014/main" id="{D9C61E14-6726-CB4C-BBFF-659F5152051E}"/>
                </a:ext>
              </a:extLst>
            </p:cNvPr>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3" name="Google Shape;4122;p48">
              <a:extLst>
                <a:ext uri="{FF2B5EF4-FFF2-40B4-BE49-F238E27FC236}">
                  <a16:creationId xmlns:a16="http://schemas.microsoft.com/office/drawing/2014/main" id="{C2DB79F4-6F9F-9C48-B863-4FCCADBEC293}"/>
                </a:ext>
              </a:extLst>
            </p:cNvPr>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4" name="Google Shape;4123;p48">
              <a:extLst>
                <a:ext uri="{FF2B5EF4-FFF2-40B4-BE49-F238E27FC236}">
                  <a16:creationId xmlns:a16="http://schemas.microsoft.com/office/drawing/2014/main" id="{098D77F6-C307-C24B-B210-41FDD8CD124B}"/>
                </a:ext>
              </a:extLst>
            </p:cNvPr>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5" name="Google Shape;4124;p48">
              <a:extLst>
                <a:ext uri="{FF2B5EF4-FFF2-40B4-BE49-F238E27FC236}">
                  <a16:creationId xmlns:a16="http://schemas.microsoft.com/office/drawing/2014/main" id="{1400011D-6A84-FF47-A505-B7BD5CBB587A}"/>
                </a:ext>
              </a:extLst>
            </p:cNvPr>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96" name="Google Shape;4125;p48">
              <a:extLst>
                <a:ext uri="{FF2B5EF4-FFF2-40B4-BE49-F238E27FC236}">
                  <a16:creationId xmlns:a16="http://schemas.microsoft.com/office/drawing/2014/main" id="{476D7363-7B26-D24F-AC18-215F4A046FFA}"/>
                </a:ext>
              </a:extLst>
            </p:cNvPr>
            <p:cNvGrpSpPr/>
            <p:nvPr/>
          </p:nvGrpSpPr>
          <p:grpSpPr>
            <a:xfrm>
              <a:off x="4031993" y="117216"/>
              <a:ext cx="2889297" cy="3901793"/>
              <a:chOff x="5533368" y="1047716"/>
              <a:chExt cx="2889297" cy="3901793"/>
            </a:xfrm>
          </p:grpSpPr>
          <p:sp>
            <p:nvSpPr>
              <p:cNvPr id="140" name="Google Shape;4126;p48">
                <a:extLst>
                  <a:ext uri="{FF2B5EF4-FFF2-40B4-BE49-F238E27FC236}">
                    <a16:creationId xmlns:a16="http://schemas.microsoft.com/office/drawing/2014/main" id="{DAC830AF-57F5-ED4D-8BD9-85ABC4DEE6B0}"/>
                  </a:ext>
                </a:extLst>
              </p:cNvPr>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1" name="Google Shape;4127;p48">
                <a:extLst>
                  <a:ext uri="{FF2B5EF4-FFF2-40B4-BE49-F238E27FC236}">
                    <a16:creationId xmlns:a16="http://schemas.microsoft.com/office/drawing/2014/main" id="{0C53E9D3-B254-2A4C-9DCC-CCE62DF7FAB0}"/>
                  </a:ext>
                </a:extLst>
              </p:cNvPr>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2" name="Google Shape;4128;p48">
                <a:extLst>
                  <a:ext uri="{FF2B5EF4-FFF2-40B4-BE49-F238E27FC236}">
                    <a16:creationId xmlns:a16="http://schemas.microsoft.com/office/drawing/2014/main" id="{77D922FD-2CC3-AE48-94F7-A2AC27BD42E5}"/>
                  </a:ext>
                </a:extLst>
              </p:cNvPr>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3" name="Google Shape;4129;p48">
                <a:extLst>
                  <a:ext uri="{FF2B5EF4-FFF2-40B4-BE49-F238E27FC236}">
                    <a16:creationId xmlns:a16="http://schemas.microsoft.com/office/drawing/2014/main" id="{B0B6941B-9C8F-DA46-809C-103D7B8A903E}"/>
                  </a:ext>
                </a:extLst>
              </p:cNvPr>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4" name="Google Shape;4130;p48">
                <a:extLst>
                  <a:ext uri="{FF2B5EF4-FFF2-40B4-BE49-F238E27FC236}">
                    <a16:creationId xmlns:a16="http://schemas.microsoft.com/office/drawing/2014/main" id="{1C7AE63F-69DA-A24A-A494-B792E6C2E16E}"/>
                  </a:ext>
                </a:extLst>
              </p:cNvPr>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5" name="Google Shape;4131;p48">
                <a:extLst>
                  <a:ext uri="{FF2B5EF4-FFF2-40B4-BE49-F238E27FC236}">
                    <a16:creationId xmlns:a16="http://schemas.microsoft.com/office/drawing/2014/main" id="{00C40744-4A04-D247-8796-094827C73E0A}"/>
                  </a:ext>
                </a:extLst>
              </p:cNvPr>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6" name="Google Shape;4132;p48">
                <a:extLst>
                  <a:ext uri="{FF2B5EF4-FFF2-40B4-BE49-F238E27FC236}">
                    <a16:creationId xmlns:a16="http://schemas.microsoft.com/office/drawing/2014/main" id="{549EB652-61AE-AA41-B182-025222E1F3C6}"/>
                  </a:ext>
                </a:extLst>
              </p:cNvPr>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7" name="Google Shape;4133;p48">
                <a:extLst>
                  <a:ext uri="{FF2B5EF4-FFF2-40B4-BE49-F238E27FC236}">
                    <a16:creationId xmlns:a16="http://schemas.microsoft.com/office/drawing/2014/main" id="{9CE1BA65-667C-4845-862D-A0A0D7DB6FA0}"/>
                  </a:ext>
                </a:extLst>
              </p:cNvPr>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8" name="Google Shape;4134;p48">
                <a:extLst>
                  <a:ext uri="{FF2B5EF4-FFF2-40B4-BE49-F238E27FC236}">
                    <a16:creationId xmlns:a16="http://schemas.microsoft.com/office/drawing/2014/main" id="{9D36776B-21FA-D044-99B2-FA0DA470AE15}"/>
                  </a:ext>
                </a:extLst>
              </p:cNvPr>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9" name="Google Shape;4135;p48">
                <a:extLst>
                  <a:ext uri="{FF2B5EF4-FFF2-40B4-BE49-F238E27FC236}">
                    <a16:creationId xmlns:a16="http://schemas.microsoft.com/office/drawing/2014/main" id="{24417B53-3812-C446-BDA2-D7F3A5310178}"/>
                  </a:ext>
                </a:extLst>
              </p:cNvPr>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0" name="Google Shape;4136;p48">
                <a:extLst>
                  <a:ext uri="{FF2B5EF4-FFF2-40B4-BE49-F238E27FC236}">
                    <a16:creationId xmlns:a16="http://schemas.microsoft.com/office/drawing/2014/main" id="{B161B1D3-CACA-8940-9F61-1EA34F22FC20}"/>
                  </a:ext>
                </a:extLst>
              </p:cNvPr>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1" name="Google Shape;4137;p48">
                <a:extLst>
                  <a:ext uri="{FF2B5EF4-FFF2-40B4-BE49-F238E27FC236}">
                    <a16:creationId xmlns:a16="http://schemas.microsoft.com/office/drawing/2014/main" id="{3E0646C1-1606-294A-9F5D-563086B62703}"/>
                  </a:ext>
                </a:extLst>
              </p:cNvPr>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2" name="Google Shape;4138;p48">
                <a:extLst>
                  <a:ext uri="{FF2B5EF4-FFF2-40B4-BE49-F238E27FC236}">
                    <a16:creationId xmlns:a16="http://schemas.microsoft.com/office/drawing/2014/main" id="{9537E16D-E4A0-1548-A218-09A78DEC72C5}"/>
                  </a:ext>
                </a:extLst>
              </p:cNvPr>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3" name="Google Shape;4139;p48">
                <a:extLst>
                  <a:ext uri="{FF2B5EF4-FFF2-40B4-BE49-F238E27FC236}">
                    <a16:creationId xmlns:a16="http://schemas.microsoft.com/office/drawing/2014/main" id="{8ADF99B2-171A-CF48-A17D-A1D2E3F929B1}"/>
                  </a:ext>
                </a:extLst>
              </p:cNvPr>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4" name="Google Shape;4140;p48">
                <a:extLst>
                  <a:ext uri="{FF2B5EF4-FFF2-40B4-BE49-F238E27FC236}">
                    <a16:creationId xmlns:a16="http://schemas.microsoft.com/office/drawing/2014/main" id="{18B2CAA5-D500-B24A-90CB-8694785FAFEF}"/>
                  </a:ext>
                </a:extLst>
              </p:cNvPr>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5" name="Google Shape;4141;p48">
                <a:extLst>
                  <a:ext uri="{FF2B5EF4-FFF2-40B4-BE49-F238E27FC236}">
                    <a16:creationId xmlns:a16="http://schemas.microsoft.com/office/drawing/2014/main" id="{7FED190C-ACB1-084C-9386-862A8C6B408D}"/>
                  </a:ext>
                </a:extLst>
              </p:cNvPr>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6" name="Google Shape;4142;p48">
                <a:extLst>
                  <a:ext uri="{FF2B5EF4-FFF2-40B4-BE49-F238E27FC236}">
                    <a16:creationId xmlns:a16="http://schemas.microsoft.com/office/drawing/2014/main" id="{039FBA1B-C863-6841-BFFA-67699CB430E1}"/>
                  </a:ext>
                </a:extLst>
              </p:cNvPr>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7" name="Google Shape;4143;p48">
                <a:extLst>
                  <a:ext uri="{FF2B5EF4-FFF2-40B4-BE49-F238E27FC236}">
                    <a16:creationId xmlns:a16="http://schemas.microsoft.com/office/drawing/2014/main" id="{F83F8B27-4979-974B-9040-9DCBE1132103}"/>
                  </a:ext>
                </a:extLst>
              </p:cNvPr>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8" name="Google Shape;4144;p48">
                <a:extLst>
                  <a:ext uri="{FF2B5EF4-FFF2-40B4-BE49-F238E27FC236}">
                    <a16:creationId xmlns:a16="http://schemas.microsoft.com/office/drawing/2014/main" id="{BA1B921E-4172-4543-B549-504649F6DD6D}"/>
                  </a:ext>
                </a:extLst>
              </p:cNvPr>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9" name="Google Shape;4145;p48">
                <a:extLst>
                  <a:ext uri="{FF2B5EF4-FFF2-40B4-BE49-F238E27FC236}">
                    <a16:creationId xmlns:a16="http://schemas.microsoft.com/office/drawing/2014/main" id="{4E202E62-43DC-0D41-B7D6-FBE84F13A006}"/>
                  </a:ext>
                </a:extLst>
              </p:cNvPr>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0" name="Google Shape;4146;p48">
                <a:extLst>
                  <a:ext uri="{FF2B5EF4-FFF2-40B4-BE49-F238E27FC236}">
                    <a16:creationId xmlns:a16="http://schemas.microsoft.com/office/drawing/2014/main" id="{4A465097-1ABC-8745-BB5E-6B3C83F828C7}"/>
                  </a:ext>
                </a:extLst>
              </p:cNvPr>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1" name="Google Shape;4147;p48">
                <a:extLst>
                  <a:ext uri="{FF2B5EF4-FFF2-40B4-BE49-F238E27FC236}">
                    <a16:creationId xmlns:a16="http://schemas.microsoft.com/office/drawing/2014/main" id="{25C89F81-6D5D-624E-B82A-E65D2E456863}"/>
                  </a:ext>
                </a:extLst>
              </p:cNvPr>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2" name="Google Shape;4148;p48">
                <a:extLst>
                  <a:ext uri="{FF2B5EF4-FFF2-40B4-BE49-F238E27FC236}">
                    <a16:creationId xmlns:a16="http://schemas.microsoft.com/office/drawing/2014/main" id="{0CD778A9-4644-7C47-8C26-CF181A2C78B6}"/>
                  </a:ext>
                </a:extLst>
              </p:cNvPr>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3" name="Google Shape;4149;p48">
                <a:extLst>
                  <a:ext uri="{FF2B5EF4-FFF2-40B4-BE49-F238E27FC236}">
                    <a16:creationId xmlns:a16="http://schemas.microsoft.com/office/drawing/2014/main" id="{0CD626FC-5E8F-C841-A367-F1F2246CC9BF}"/>
                  </a:ext>
                </a:extLst>
              </p:cNvPr>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4" name="Google Shape;4150;p48">
                <a:extLst>
                  <a:ext uri="{FF2B5EF4-FFF2-40B4-BE49-F238E27FC236}">
                    <a16:creationId xmlns:a16="http://schemas.microsoft.com/office/drawing/2014/main" id="{8EAA5B18-8E30-B24B-A7E4-B14210DB7915}"/>
                  </a:ext>
                </a:extLst>
              </p:cNvPr>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5" name="Google Shape;4151;p48">
                <a:extLst>
                  <a:ext uri="{FF2B5EF4-FFF2-40B4-BE49-F238E27FC236}">
                    <a16:creationId xmlns:a16="http://schemas.microsoft.com/office/drawing/2014/main" id="{F4BF39E4-40E1-D04D-95FE-2469B81F0238}"/>
                  </a:ext>
                </a:extLst>
              </p:cNvPr>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6" name="Google Shape;4152;p48">
                <a:extLst>
                  <a:ext uri="{FF2B5EF4-FFF2-40B4-BE49-F238E27FC236}">
                    <a16:creationId xmlns:a16="http://schemas.microsoft.com/office/drawing/2014/main" id="{2369B8D5-B05E-A449-AF40-365F8021CB69}"/>
                  </a:ext>
                </a:extLst>
              </p:cNvPr>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7" name="Google Shape;4153;p48">
                <a:extLst>
                  <a:ext uri="{FF2B5EF4-FFF2-40B4-BE49-F238E27FC236}">
                    <a16:creationId xmlns:a16="http://schemas.microsoft.com/office/drawing/2014/main" id="{B9B92070-AF1D-AF4A-9157-7606CB367008}"/>
                  </a:ext>
                </a:extLst>
              </p:cNvPr>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8" name="Google Shape;4154;p48">
                <a:extLst>
                  <a:ext uri="{FF2B5EF4-FFF2-40B4-BE49-F238E27FC236}">
                    <a16:creationId xmlns:a16="http://schemas.microsoft.com/office/drawing/2014/main" id="{F19950D7-66C8-5C45-A9CE-00D906BAF226}"/>
                  </a:ext>
                </a:extLst>
              </p:cNvPr>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9" name="Google Shape;4155;p48">
                <a:extLst>
                  <a:ext uri="{FF2B5EF4-FFF2-40B4-BE49-F238E27FC236}">
                    <a16:creationId xmlns:a16="http://schemas.microsoft.com/office/drawing/2014/main" id="{1E075F4A-2E9A-9743-81A3-7772C5415AB7}"/>
                  </a:ext>
                </a:extLst>
              </p:cNvPr>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0" name="Google Shape;4156;p48">
                <a:extLst>
                  <a:ext uri="{FF2B5EF4-FFF2-40B4-BE49-F238E27FC236}">
                    <a16:creationId xmlns:a16="http://schemas.microsoft.com/office/drawing/2014/main" id="{843809DA-2B82-D040-9012-7FD6A57C6825}"/>
                  </a:ext>
                </a:extLst>
              </p:cNvPr>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1" name="Google Shape;4157;p48">
                <a:extLst>
                  <a:ext uri="{FF2B5EF4-FFF2-40B4-BE49-F238E27FC236}">
                    <a16:creationId xmlns:a16="http://schemas.microsoft.com/office/drawing/2014/main" id="{56E7B708-76DA-A540-B357-8133A14F6C61}"/>
                  </a:ext>
                </a:extLst>
              </p:cNvPr>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2" name="Google Shape;4158;p48">
                <a:extLst>
                  <a:ext uri="{FF2B5EF4-FFF2-40B4-BE49-F238E27FC236}">
                    <a16:creationId xmlns:a16="http://schemas.microsoft.com/office/drawing/2014/main" id="{455144AC-CC1C-8947-BD47-9CEAC49242A5}"/>
                  </a:ext>
                </a:extLst>
              </p:cNvPr>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3" name="Google Shape;4159;p48">
                <a:extLst>
                  <a:ext uri="{FF2B5EF4-FFF2-40B4-BE49-F238E27FC236}">
                    <a16:creationId xmlns:a16="http://schemas.microsoft.com/office/drawing/2014/main" id="{0AD28165-1A43-D94F-B374-9F5D5754FFC8}"/>
                  </a:ext>
                </a:extLst>
              </p:cNvPr>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4" name="Google Shape;4160;p48">
                <a:extLst>
                  <a:ext uri="{FF2B5EF4-FFF2-40B4-BE49-F238E27FC236}">
                    <a16:creationId xmlns:a16="http://schemas.microsoft.com/office/drawing/2014/main" id="{8E219F21-533D-8949-9CEF-A022EE3D35EE}"/>
                  </a:ext>
                </a:extLst>
              </p:cNvPr>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5" name="Google Shape;4161;p48">
                <a:extLst>
                  <a:ext uri="{FF2B5EF4-FFF2-40B4-BE49-F238E27FC236}">
                    <a16:creationId xmlns:a16="http://schemas.microsoft.com/office/drawing/2014/main" id="{6377BDC5-6A29-1C49-8B20-E8922779A5F2}"/>
                  </a:ext>
                </a:extLst>
              </p:cNvPr>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6" name="Google Shape;4162;p48">
                <a:extLst>
                  <a:ext uri="{FF2B5EF4-FFF2-40B4-BE49-F238E27FC236}">
                    <a16:creationId xmlns:a16="http://schemas.microsoft.com/office/drawing/2014/main" id="{BFB6BDDC-4548-6B4C-95C5-D43BC899ED1F}"/>
                  </a:ext>
                </a:extLst>
              </p:cNvPr>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7" name="Google Shape;4163;p48">
                <a:extLst>
                  <a:ext uri="{FF2B5EF4-FFF2-40B4-BE49-F238E27FC236}">
                    <a16:creationId xmlns:a16="http://schemas.microsoft.com/office/drawing/2014/main" id="{F44FF918-AC4C-7E4F-AE97-9322A1D1EFB1}"/>
                  </a:ext>
                </a:extLst>
              </p:cNvPr>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8" name="Google Shape;4164;p48">
                <a:extLst>
                  <a:ext uri="{FF2B5EF4-FFF2-40B4-BE49-F238E27FC236}">
                    <a16:creationId xmlns:a16="http://schemas.microsoft.com/office/drawing/2014/main" id="{E60F6287-C265-7647-A461-4010A613C27D}"/>
                  </a:ext>
                </a:extLst>
              </p:cNvPr>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9" name="Google Shape;4165;p48">
                <a:extLst>
                  <a:ext uri="{FF2B5EF4-FFF2-40B4-BE49-F238E27FC236}">
                    <a16:creationId xmlns:a16="http://schemas.microsoft.com/office/drawing/2014/main" id="{C2043EE0-C666-EB4D-901E-04E94A30A804}"/>
                  </a:ext>
                </a:extLst>
              </p:cNvPr>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97" name="Google Shape;4166;p48">
              <a:extLst>
                <a:ext uri="{FF2B5EF4-FFF2-40B4-BE49-F238E27FC236}">
                  <a16:creationId xmlns:a16="http://schemas.microsoft.com/office/drawing/2014/main" id="{D29A3915-DA28-A849-A5B7-E2176CC679D9}"/>
                </a:ext>
              </a:extLst>
            </p:cNvPr>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8" name="Google Shape;4167;p48">
              <a:extLst>
                <a:ext uri="{FF2B5EF4-FFF2-40B4-BE49-F238E27FC236}">
                  <a16:creationId xmlns:a16="http://schemas.microsoft.com/office/drawing/2014/main" id="{FCE28863-3E3F-8140-A936-12BB888239B0}"/>
                </a:ext>
              </a:extLst>
            </p:cNvPr>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9" name="Google Shape;4168;p48">
              <a:extLst>
                <a:ext uri="{FF2B5EF4-FFF2-40B4-BE49-F238E27FC236}">
                  <a16:creationId xmlns:a16="http://schemas.microsoft.com/office/drawing/2014/main" id="{D69AF2E6-CAF2-FD4A-8875-60FA2E938D81}"/>
                </a:ext>
              </a:extLst>
            </p:cNvPr>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0" name="Google Shape;4169;p48">
              <a:extLst>
                <a:ext uri="{FF2B5EF4-FFF2-40B4-BE49-F238E27FC236}">
                  <a16:creationId xmlns:a16="http://schemas.microsoft.com/office/drawing/2014/main" id="{76143BC5-6239-9348-B836-73AA85F713DD}"/>
                </a:ext>
              </a:extLst>
            </p:cNvPr>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1" name="Google Shape;4170;p48">
              <a:extLst>
                <a:ext uri="{FF2B5EF4-FFF2-40B4-BE49-F238E27FC236}">
                  <a16:creationId xmlns:a16="http://schemas.microsoft.com/office/drawing/2014/main" id="{E713E721-9648-EC4D-B248-982FEB180CF7}"/>
                </a:ext>
              </a:extLst>
            </p:cNvPr>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2" name="Google Shape;4171;p48">
              <a:extLst>
                <a:ext uri="{FF2B5EF4-FFF2-40B4-BE49-F238E27FC236}">
                  <a16:creationId xmlns:a16="http://schemas.microsoft.com/office/drawing/2014/main" id="{12BDCA7C-0423-0D40-BBE6-C06020F75438}"/>
                </a:ext>
              </a:extLst>
            </p:cNvPr>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3" name="Google Shape;4172;p48">
              <a:extLst>
                <a:ext uri="{FF2B5EF4-FFF2-40B4-BE49-F238E27FC236}">
                  <a16:creationId xmlns:a16="http://schemas.microsoft.com/office/drawing/2014/main" id="{0402C60D-0940-C14D-BEFE-748111F79D87}"/>
                </a:ext>
              </a:extLst>
            </p:cNvPr>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4" name="Google Shape;4173;p48">
              <a:extLst>
                <a:ext uri="{FF2B5EF4-FFF2-40B4-BE49-F238E27FC236}">
                  <a16:creationId xmlns:a16="http://schemas.microsoft.com/office/drawing/2014/main" id="{3616B9F3-E4E9-0A44-99DE-75F5CDD37354}"/>
                </a:ext>
              </a:extLst>
            </p:cNvPr>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 name="Google Shape;4174;p48">
              <a:extLst>
                <a:ext uri="{FF2B5EF4-FFF2-40B4-BE49-F238E27FC236}">
                  <a16:creationId xmlns:a16="http://schemas.microsoft.com/office/drawing/2014/main" id="{EFE6AF67-4F14-DA49-ADC9-35856AEF30F5}"/>
                </a:ext>
              </a:extLst>
            </p:cNvPr>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 name="Google Shape;4175;p48">
              <a:extLst>
                <a:ext uri="{FF2B5EF4-FFF2-40B4-BE49-F238E27FC236}">
                  <a16:creationId xmlns:a16="http://schemas.microsoft.com/office/drawing/2014/main" id="{9FCCE942-45C9-724F-80D8-F54A43E00EAD}"/>
                </a:ext>
              </a:extLst>
            </p:cNvPr>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7" name="Google Shape;4176;p48">
              <a:extLst>
                <a:ext uri="{FF2B5EF4-FFF2-40B4-BE49-F238E27FC236}">
                  <a16:creationId xmlns:a16="http://schemas.microsoft.com/office/drawing/2014/main" id="{CD8E784C-D92E-5941-943B-7B2656870A02}"/>
                </a:ext>
              </a:extLst>
            </p:cNvPr>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8" name="Google Shape;4177;p48">
              <a:extLst>
                <a:ext uri="{FF2B5EF4-FFF2-40B4-BE49-F238E27FC236}">
                  <a16:creationId xmlns:a16="http://schemas.microsoft.com/office/drawing/2014/main" id="{EAC7CCFC-B99F-AE47-83AD-A5CD7236E329}"/>
                </a:ext>
              </a:extLst>
            </p:cNvPr>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9" name="Google Shape;4178;p48">
              <a:extLst>
                <a:ext uri="{FF2B5EF4-FFF2-40B4-BE49-F238E27FC236}">
                  <a16:creationId xmlns:a16="http://schemas.microsoft.com/office/drawing/2014/main" id="{8EC2D1D9-989F-C647-9A90-E9420DDCD5D5}"/>
                </a:ext>
              </a:extLst>
            </p:cNvPr>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0" name="Google Shape;4179;p48">
              <a:extLst>
                <a:ext uri="{FF2B5EF4-FFF2-40B4-BE49-F238E27FC236}">
                  <a16:creationId xmlns:a16="http://schemas.microsoft.com/office/drawing/2014/main" id="{DF57C302-60AF-B644-85FE-7E10934F70AD}"/>
                </a:ext>
              </a:extLst>
            </p:cNvPr>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1" name="Google Shape;4180;p48">
              <a:extLst>
                <a:ext uri="{FF2B5EF4-FFF2-40B4-BE49-F238E27FC236}">
                  <a16:creationId xmlns:a16="http://schemas.microsoft.com/office/drawing/2014/main" id="{CA6655EC-FC80-9D41-BF63-2C7E26E1BFBE}"/>
                </a:ext>
              </a:extLst>
            </p:cNvPr>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2" name="Google Shape;4181;p48">
              <a:extLst>
                <a:ext uri="{FF2B5EF4-FFF2-40B4-BE49-F238E27FC236}">
                  <a16:creationId xmlns:a16="http://schemas.microsoft.com/office/drawing/2014/main" id="{9C41330C-073C-2F48-82F5-5F552CA0D131}"/>
                </a:ext>
              </a:extLst>
            </p:cNvPr>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3" name="Google Shape;4182;p48">
              <a:extLst>
                <a:ext uri="{FF2B5EF4-FFF2-40B4-BE49-F238E27FC236}">
                  <a16:creationId xmlns:a16="http://schemas.microsoft.com/office/drawing/2014/main" id="{3887D5B1-2B45-9D40-83F4-84CE3CCBFF93}"/>
                </a:ext>
              </a:extLst>
            </p:cNvPr>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4" name="Google Shape;4183;p48">
              <a:extLst>
                <a:ext uri="{FF2B5EF4-FFF2-40B4-BE49-F238E27FC236}">
                  <a16:creationId xmlns:a16="http://schemas.microsoft.com/office/drawing/2014/main" id="{ECEAF4D5-3211-6D4D-92AA-6E25D0F8B612}"/>
                </a:ext>
              </a:extLst>
            </p:cNvPr>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5" name="Google Shape;4184;p48">
              <a:extLst>
                <a:ext uri="{FF2B5EF4-FFF2-40B4-BE49-F238E27FC236}">
                  <a16:creationId xmlns:a16="http://schemas.microsoft.com/office/drawing/2014/main" id="{70B5B84D-20D0-8E47-9813-A7EB71F3F599}"/>
                </a:ext>
              </a:extLst>
            </p:cNvPr>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6" name="Google Shape;4185;p48">
              <a:extLst>
                <a:ext uri="{FF2B5EF4-FFF2-40B4-BE49-F238E27FC236}">
                  <a16:creationId xmlns:a16="http://schemas.microsoft.com/office/drawing/2014/main" id="{25A91337-637D-1146-B562-3D0D52BFE828}"/>
                </a:ext>
              </a:extLst>
            </p:cNvPr>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7" name="Google Shape;4186;p48">
              <a:extLst>
                <a:ext uri="{FF2B5EF4-FFF2-40B4-BE49-F238E27FC236}">
                  <a16:creationId xmlns:a16="http://schemas.microsoft.com/office/drawing/2014/main" id="{F414A170-506C-0D41-B2EB-8A3DF1A4A112}"/>
                </a:ext>
              </a:extLst>
            </p:cNvPr>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8" name="Google Shape;4187;p48">
              <a:extLst>
                <a:ext uri="{FF2B5EF4-FFF2-40B4-BE49-F238E27FC236}">
                  <a16:creationId xmlns:a16="http://schemas.microsoft.com/office/drawing/2014/main" id="{29DAB5EA-C12A-804C-9103-A2008402326E}"/>
                </a:ext>
              </a:extLst>
            </p:cNvPr>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9" name="Google Shape;4188;p48">
              <a:extLst>
                <a:ext uri="{FF2B5EF4-FFF2-40B4-BE49-F238E27FC236}">
                  <a16:creationId xmlns:a16="http://schemas.microsoft.com/office/drawing/2014/main" id="{96A60670-A0C7-D943-8F3B-EF1B3900414E}"/>
                </a:ext>
              </a:extLst>
            </p:cNvPr>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0" name="Google Shape;4189;p48">
              <a:extLst>
                <a:ext uri="{FF2B5EF4-FFF2-40B4-BE49-F238E27FC236}">
                  <a16:creationId xmlns:a16="http://schemas.microsoft.com/office/drawing/2014/main" id="{3431F00B-D591-2A4D-9065-90735643DD2B}"/>
                </a:ext>
              </a:extLst>
            </p:cNvPr>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1" name="Google Shape;4190;p48">
              <a:extLst>
                <a:ext uri="{FF2B5EF4-FFF2-40B4-BE49-F238E27FC236}">
                  <a16:creationId xmlns:a16="http://schemas.microsoft.com/office/drawing/2014/main" id="{8D53572A-57B4-3F49-988F-1AD139CD09BC}"/>
                </a:ext>
              </a:extLst>
            </p:cNvPr>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2" name="Google Shape;4191;p48">
              <a:extLst>
                <a:ext uri="{FF2B5EF4-FFF2-40B4-BE49-F238E27FC236}">
                  <a16:creationId xmlns:a16="http://schemas.microsoft.com/office/drawing/2014/main" id="{4C9AD67F-57D3-CA40-A4B8-37DC30091B2F}"/>
                </a:ext>
              </a:extLst>
            </p:cNvPr>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3" name="Google Shape;4192;p48">
              <a:extLst>
                <a:ext uri="{FF2B5EF4-FFF2-40B4-BE49-F238E27FC236}">
                  <a16:creationId xmlns:a16="http://schemas.microsoft.com/office/drawing/2014/main" id="{F9E3E6DD-E4F9-A441-851D-0F197B933D74}"/>
                </a:ext>
              </a:extLst>
            </p:cNvPr>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4" name="Google Shape;4193;p48">
              <a:extLst>
                <a:ext uri="{FF2B5EF4-FFF2-40B4-BE49-F238E27FC236}">
                  <a16:creationId xmlns:a16="http://schemas.microsoft.com/office/drawing/2014/main" id="{97EB3A5D-5F5C-DF4B-ABA7-B2A5AB3E6914}"/>
                </a:ext>
              </a:extLst>
            </p:cNvPr>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5" name="Google Shape;4194;p48">
              <a:extLst>
                <a:ext uri="{FF2B5EF4-FFF2-40B4-BE49-F238E27FC236}">
                  <a16:creationId xmlns:a16="http://schemas.microsoft.com/office/drawing/2014/main" id="{5904D76E-277B-444A-9F37-337A5BDEE6E3}"/>
                </a:ext>
              </a:extLst>
            </p:cNvPr>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126" name="Google Shape;4195;p48">
              <a:extLst>
                <a:ext uri="{FF2B5EF4-FFF2-40B4-BE49-F238E27FC236}">
                  <a16:creationId xmlns:a16="http://schemas.microsoft.com/office/drawing/2014/main" id="{26CAC46B-3CA3-2841-8A64-2C450DEE77EE}"/>
                </a:ext>
              </a:extLst>
            </p:cNvPr>
            <p:cNvGrpSpPr/>
            <p:nvPr/>
          </p:nvGrpSpPr>
          <p:grpSpPr>
            <a:xfrm flipH="1">
              <a:off x="2865273" y="3434801"/>
              <a:ext cx="598186" cy="1340314"/>
              <a:chOff x="4210728" y="4525714"/>
              <a:chExt cx="546438" cy="1224366"/>
            </a:xfrm>
          </p:grpSpPr>
          <p:sp>
            <p:nvSpPr>
              <p:cNvPr id="127" name="Google Shape;4196;p48">
                <a:extLst>
                  <a:ext uri="{FF2B5EF4-FFF2-40B4-BE49-F238E27FC236}">
                    <a16:creationId xmlns:a16="http://schemas.microsoft.com/office/drawing/2014/main" id="{869A445B-7092-B44F-961A-46E417B104C5}"/>
                  </a:ext>
                </a:extLst>
              </p:cNvPr>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8" name="Google Shape;4197;p48">
                <a:extLst>
                  <a:ext uri="{FF2B5EF4-FFF2-40B4-BE49-F238E27FC236}">
                    <a16:creationId xmlns:a16="http://schemas.microsoft.com/office/drawing/2014/main" id="{BD84637A-4D6E-B24D-A53F-BE04D0308256}"/>
                  </a:ext>
                </a:extLst>
              </p:cNvPr>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9" name="Google Shape;4198;p48">
                <a:extLst>
                  <a:ext uri="{FF2B5EF4-FFF2-40B4-BE49-F238E27FC236}">
                    <a16:creationId xmlns:a16="http://schemas.microsoft.com/office/drawing/2014/main" id="{10981F8C-A14D-814A-BCCD-D14F25D944BC}"/>
                  </a:ext>
                </a:extLst>
              </p:cNvPr>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0" name="Google Shape;4199;p48">
                <a:extLst>
                  <a:ext uri="{FF2B5EF4-FFF2-40B4-BE49-F238E27FC236}">
                    <a16:creationId xmlns:a16="http://schemas.microsoft.com/office/drawing/2014/main" id="{36380A5E-E898-AD46-B385-12B507FA9A6C}"/>
                  </a:ext>
                </a:extLst>
              </p:cNvPr>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1" name="Google Shape;4200;p48">
                <a:extLst>
                  <a:ext uri="{FF2B5EF4-FFF2-40B4-BE49-F238E27FC236}">
                    <a16:creationId xmlns:a16="http://schemas.microsoft.com/office/drawing/2014/main" id="{CB09E96C-02E4-2A46-928F-5E0DF7091290}"/>
                  </a:ext>
                </a:extLst>
              </p:cNvPr>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2" name="Google Shape;4201;p48">
                <a:extLst>
                  <a:ext uri="{FF2B5EF4-FFF2-40B4-BE49-F238E27FC236}">
                    <a16:creationId xmlns:a16="http://schemas.microsoft.com/office/drawing/2014/main" id="{9B728901-CE51-C546-A5E3-65AE02A6F16F}"/>
                  </a:ext>
                </a:extLst>
              </p:cNvPr>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3" name="Google Shape;4202;p48">
                <a:extLst>
                  <a:ext uri="{FF2B5EF4-FFF2-40B4-BE49-F238E27FC236}">
                    <a16:creationId xmlns:a16="http://schemas.microsoft.com/office/drawing/2014/main" id="{2448BEB0-D578-2544-9074-84DBA6D6D040}"/>
                  </a:ext>
                </a:extLst>
              </p:cNvPr>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4" name="Google Shape;4203;p48">
                <a:extLst>
                  <a:ext uri="{FF2B5EF4-FFF2-40B4-BE49-F238E27FC236}">
                    <a16:creationId xmlns:a16="http://schemas.microsoft.com/office/drawing/2014/main" id="{B42A1EE6-8165-704E-B06B-1547535664E0}"/>
                  </a:ext>
                </a:extLst>
              </p:cNvPr>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5" name="Google Shape;4204;p48">
                <a:extLst>
                  <a:ext uri="{FF2B5EF4-FFF2-40B4-BE49-F238E27FC236}">
                    <a16:creationId xmlns:a16="http://schemas.microsoft.com/office/drawing/2014/main" id="{EBB42E28-988B-D440-980A-09AD13D45D18}"/>
                  </a:ext>
                </a:extLst>
              </p:cNvPr>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6" name="Google Shape;4205;p48">
                <a:extLst>
                  <a:ext uri="{FF2B5EF4-FFF2-40B4-BE49-F238E27FC236}">
                    <a16:creationId xmlns:a16="http://schemas.microsoft.com/office/drawing/2014/main" id="{9B37B290-9B88-4441-B173-95FD17469CF1}"/>
                  </a:ext>
                </a:extLst>
              </p:cNvPr>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7" name="Google Shape;4206;p48">
                <a:extLst>
                  <a:ext uri="{FF2B5EF4-FFF2-40B4-BE49-F238E27FC236}">
                    <a16:creationId xmlns:a16="http://schemas.microsoft.com/office/drawing/2014/main" id="{C8DFD77C-8BD7-7A4B-BD32-2719D7C125BE}"/>
                  </a:ext>
                </a:extLst>
              </p:cNvPr>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8" name="Google Shape;4207;p48">
                <a:extLst>
                  <a:ext uri="{FF2B5EF4-FFF2-40B4-BE49-F238E27FC236}">
                    <a16:creationId xmlns:a16="http://schemas.microsoft.com/office/drawing/2014/main" id="{0362D2D6-96D7-AE4E-9C2B-FAF8B987F878}"/>
                  </a:ext>
                </a:extLst>
              </p:cNvPr>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9" name="Google Shape;4208;p48">
                <a:extLst>
                  <a:ext uri="{FF2B5EF4-FFF2-40B4-BE49-F238E27FC236}">
                    <a16:creationId xmlns:a16="http://schemas.microsoft.com/office/drawing/2014/main" id="{5D3F73B8-A789-3B42-BCC2-5F32FE0DC08D}"/>
                  </a:ext>
                </a:extLst>
              </p:cNvPr>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255723" y="1146248"/>
            <a:ext cx="911450" cy="3539615"/>
          </a:xfrm>
          <a:prstGeom prst="rect">
            <a:avLst/>
          </a:prstGeom>
        </p:spPr>
        <p:txBody>
          <a:bodyPr spcFirstLastPara="1" vert="eaVert" wrap="square" lIns="0" tIns="0" rIns="0" bIns="0" anchor="t" anchorCtr="0">
            <a:noAutofit/>
          </a:bodyPr>
          <a:lstStyle/>
          <a:p>
            <a:pPr lvl="0">
              <a:lnSpc>
                <a:spcPct val="100000"/>
              </a:lnSpc>
            </a:pPr>
            <a:r>
              <a:rPr lang="en" sz="1600" dirty="0">
                <a:latin typeface="Microsoft JhengHei" panose="020B0604030504040204" pitchFamily="34" charset="-120"/>
                <a:ea typeface="Microsoft JhengHei" panose="020B0604030504040204" pitchFamily="34" charset="-120"/>
              </a:rPr>
              <a:t>（以股債混合型基金為例）</a:t>
            </a:r>
            <a:br>
              <a:rPr lang="en" sz="1600" dirty="0">
                <a:latin typeface="Microsoft JhengHei" panose="020B0604030504040204" pitchFamily="34" charset="-120"/>
                <a:ea typeface="Microsoft JhengHei" panose="020B0604030504040204" pitchFamily="34" charset="-120"/>
              </a:rPr>
            </a:br>
            <a:r>
              <a:rPr lang="en" altLang="zh-TW" dirty="0">
                <a:latin typeface="Microsoft JhengHei" panose="020B0604030504040204" pitchFamily="34" charset="-120"/>
                <a:ea typeface="Microsoft JhengHei" panose="020B0604030504040204" pitchFamily="34" charset="-120"/>
              </a:rPr>
              <a:t>專案結果</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4</a:t>
            </a:r>
            <a:endParaRPr dirty="0"/>
          </a:p>
        </p:txBody>
      </p:sp>
      <p:pic>
        <p:nvPicPr>
          <p:cNvPr id="147" name="MyPlot1">
            <a:extLst>
              <a:ext uri="{FF2B5EF4-FFF2-40B4-BE49-F238E27FC236}">
                <a16:creationId xmlns:a16="http://schemas.microsoft.com/office/drawing/2014/main" id="{00000000-0008-0000-0500-00000D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1415253" y="2870583"/>
            <a:ext cx="2991958" cy="1855863"/>
          </a:xfrm>
          <a:prstGeom prst="rect">
            <a:avLst/>
          </a:prstGeom>
        </p:spPr>
      </p:pic>
      <p:pic>
        <p:nvPicPr>
          <p:cNvPr id="148" name="MyPlot1">
            <a:extLst>
              <a:ext uri="{FF2B5EF4-FFF2-40B4-BE49-F238E27FC236}">
                <a16:creationId xmlns:a16="http://schemas.microsoft.com/office/drawing/2014/main" id="{00000000-0008-0000-0500-000004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024378" y="2870583"/>
            <a:ext cx="2970711" cy="1837631"/>
          </a:xfrm>
          <a:prstGeom prst="rect">
            <a:avLst/>
          </a:prstGeom>
        </p:spPr>
      </p:pic>
      <p:sp>
        <p:nvSpPr>
          <p:cNvPr id="149" name="Google Shape;1171;p27">
            <a:extLst>
              <a:ext uri="{FF2B5EF4-FFF2-40B4-BE49-F238E27FC236}">
                <a16:creationId xmlns:a16="http://schemas.microsoft.com/office/drawing/2014/main" id="{A34B7050-F150-D549-8AE3-5E0DC04F72B2}"/>
              </a:ext>
            </a:extLst>
          </p:cNvPr>
          <p:cNvSpPr txBox="1">
            <a:spLocks/>
          </p:cNvSpPr>
          <p:nvPr/>
        </p:nvSpPr>
        <p:spPr>
          <a:xfrm>
            <a:off x="1525636" y="4636750"/>
            <a:ext cx="2771192" cy="4632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Font typeface="Barlow Light"/>
              <a:buNone/>
            </a:pPr>
            <a:r>
              <a:rPr lang="en" sz="1800" dirty="0">
                <a:latin typeface="Microsoft JhengHei" panose="020B0604030504040204" pitchFamily="34" charset="-120"/>
                <a:ea typeface="Microsoft JhengHei" panose="020B0604030504040204" pitchFamily="34" charset="-120"/>
              </a:rPr>
              <a:t>機器學習挑選基金</a:t>
            </a:r>
          </a:p>
        </p:txBody>
      </p:sp>
      <p:sp>
        <p:nvSpPr>
          <p:cNvPr id="150" name="Google Shape;1171;p27">
            <a:extLst>
              <a:ext uri="{FF2B5EF4-FFF2-40B4-BE49-F238E27FC236}">
                <a16:creationId xmlns:a16="http://schemas.microsoft.com/office/drawing/2014/main" id="{D109ACD2-90AC-C440-8D03-870DC3474E0D}"/>
              </a:ext>
            </a:extLst>
          </p:cNvPr>
          <p:cNvSpPr txBox="1">
            <a:spLocks/>
          </p:cNvSpPr>
          <p:nvPr/>
        </p:nvSpPr>
        <p:spPr>
          <a:xfrm>
            <a:off x="5124137" y="4642150"/>
            <a:ext cx="2771192" cy="4632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Font typeface="Barlow Light"/>
              <a:buNone/>
            </a:pPr>
            <a:r>
              <a:rPr lang="en" sz="1800" dirty="0">
                <a:latin typeface="Microsoft JhengHei" panose="020B0604030504040204" pitchFamily="34" charset="-120"/>
                <a:ea typeface="Microsoft JhengHei" panose="020B0604030504040204" pitchFamily="34" charset="-120"/>
              </a:rPr>
              <a:t>傳統</a:t>
            </a:r>
            <a:r>
              <a:rPr lang="zh-TW" altLang="en-US" sz="1800" dirty="0">
                <a:latin typeface="Microsoft JhengHei" panose="020B0604030504040204" pitchFamily="34" charset="-120"/>
                <a:ea typeface="Microsoft JhengHei" panose="020B0604030504040204" pitchFamily="34" charset="-120"/>
              </a:rPr>
              <a:t>法則</a:t>
            </a:r>
            <a:r>
              <a:rPr lang="en" sz="1800" dirty="0">
                <a:latin typeface="Microsoft JhengHei" panose="020B0604030504040204" pitchFamily="34" charset="-120"/>
                <a:ea typeface="Microsoft JhengHei" panose="020B0604030504040204" pitchFamily="34" charset="-120"/>
              </a:rPr>
              <a:t>挑選基金</a:t>
            </a:r>
          </a:p>
        </p:txBody>
      </p:sp>
      <p:sp>
        <p:nvSpPr>
          <p:cNvPr id="152" name="文字版面配置區 2">
            <a:extLst>
              <a:ext uri="{FF2B5EF4-FFF2-40B4-BE49-F238E27FC236}">
                <a16:creationId xmlns:a16="http://schemas.microsoft.com/office/drawing/2014/main" id="{898B49EA-77F9-5347-B120-71A9C8B7B383}"/>
              </a:ext>
            </a:extLst>
          </p:cNvPr>
          <p:cNvSpPr txBox="1">
            <a:spLocks/>
          </p:cNvSpPr>
          <p:nvPr/>
        </p:nvSpPr>
        <p:spPr>
          <a:xfrm>
            <a:off x="1415253" y="1229327"/>
            <a:ext cx="3520353"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r>
              <a:rPr lang="zh-TW" altLang="en-US" sz="1600" dirty="0">
                <a:latin typeface="微軟正黑體" panose="020B0604030504040204" pitchFamily="34" charset="-120"/>
                <a:ea typeface="微軟正黑體" panose="020B0604030504040204" pitchFamily="34" charset="-120"/>
              </a:rPr>
              <a:t>機器學習 基金累積報酬：</a:t>
            </a:r>
            <a:r>
              <a:rPr lang="en-US" altLang="zh-TW" sz="1600" dirty="0">
                <a:solidFill>
                  <a:srgbClr val="FF0000"/>
                </a:solidFill>
                <a:latin typeface="微軟正黑體" panose="020B0604030504040204" pitchFamily="34" charset="-120"/>
                <a:ea typeface="微軟正黑體" panose="020B0604030504040204" pitchFamily="34" charset="-120"/>
              </a:rPr>
              <a:t>5.24%</a:t>
            </a:r>
          </a:p>
          <a:p>
            <a:r>
              <a:rPr lang="zh-TW" altLang="en-US" sz="1600" dirty="0">
                <a:latin typeface="微軟正黑體" panose="020B0604030504040204" pitchFamily="34" charset="-120"/>
                <a:ea typeface="微軟正黑體" panose="020B0604030504040204" pitchFamily="34" charset="-120"/>
              </a:rPr>
              <a:t>傳統法則 基金累積報酬：</a:t>
            </a:r>
            <a:r>
              <a:rPr lang="en-US" altLang="zh-TW" sz="1600" dirty="0">
                <a:latin typeface="微軟正黑體" panose="020B0604030504040204" pitchFamily="34" charset="-120"/>
                <a:ea typeface="微軟正黑體" panose="020B0604030504040204" pitchFamily="34" charset="-120"/>
              </a:rPr>
              <a:t>-1.75%</a:t>
            </a:r>
          </a:p>
          <a:p>
            <a:r>
              <a:rPr lang="zh-TW" altLang="en-US" sz="1600" dirty="0">
                <a:latin typeface="微軟正黑體" panose="020B0604030504040204" pitchFamily="34" charset="-120"/>
                <a:ea typeface="微軟正黑體" panose="020B0604030504040204" pitchFamily="34" charset="-120"/>
              </a:rPr>
              <a:t>該類基金 平均累積報酬：</a:t>
            </a:r>
            <a:r>
              <a:rPr lang="en-US" altLang="zh-TW" sz="1600" dirty="0">
                <a:latin typeface="微軟正黑體" panose="020B0604030504040204" pitchFamily="34" charset="-120"/>
                <a:ea typeface="微軟正黑體" panose="020B0604030504040204" pitchFamily="34" charset="-120"/>
              </a:rPr>
              <a:t>1.55%</a:t>
            </a:r>
            <a:endParaRPr lang="zh-TW" altLang="en-US" sz="1600" dirty="0">
              <a:latin typeface="微軟正黑體" panose="020B0604030504040204" pitchFamily="34" charset="-120"/>
              <a:ea typeface="微軟正黑體" panose="020B0604030504040204" pitchFamily="34" charset="-120"/>
            </a:endParaRPr>
          </a:p>
        </p:txBody>
      </p:sp>
      <p:graphicFrame>
        <p:nvGraphicFramePr>
          <p:cNvPr id="12" name="表格 11">
            <a:extLst>
              <a:ext uri="{FF2B5EF4-FFF2-40B4-BE49-F238E27FC236}">
                <a16:creationId xmlns:a16="http://schemas.microsoft.com/office/drawing/2014/main" id="{8E62E268-00AD-554B-8DC7-6D65C9FDAE70}"/>
              </a:ext>
            </a:extLst>
          </p:cNvPr>
          <p:cNvGraphicFramePr>
            <a:graphicFrameLocks noGrp="1"/>
          </p:cNvGraphicFramePr>
          <p:nvPr>
            <p:extLst>
              <p:ext uri="{D42A27DB-BD31-4B8C-83A1-F6EECF244321}">
                <p14:modId xmlns:p14="http://schemas.microsoft.com/office/powerpoint/2010/main" val="666135428"/>
              </p:ext>
            </p:extLst>
          </p:nvPr>
        </p:nvGraphicFramePr>
        <p:xfrm>
          <a:off x="4935606" y="1229327"/>
          <a:ext cx="3389586" cy="1397000"/>
        </p:xfrm>
        <a:graphic>
          <a:graphicData uri="http://schemas.openxmlformats.org/drawingml/2006/table">
            <a:tbl>
              <a:tblPr>
                <a:tableStyleId>{B301B821-A1FF-4177-AEE7-76D212191A09}</a:tableStyleId>
              </a:tblPr>
              <a:tblGrid>
                <a:gridCol w="3389586">
                  <a:extLst>
                    <a:ext uri="{9D8B030D-6E8A-4147-A177-3AD203B41FA5}">
                      <a16:colId xmlns:a16="http://schemas.microsoft.com/office/drawing/2014/main" val="1217910984"/>
                    </a:ext>
                  </a:extLst>
                </a:gridCol>
              </a:tblGrid>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法盛盧米斯塞勒斯全球機會債券基金 </a:t>
                      </a:r>
                      <a:r>
                        <a:rPr lang="en-US" altLang="zh-TW" sz="1200" u="none" strike="noStrike" dirty="0">
                          <a:effectLst/>
                          <a:latin typeface="微軟正黑體" panose="020B0604030504040204" pitchFamily="34" charset="-120"/>
                          <a:ea typeface="微軟正黑體" panose="020B0604030504040204" pitchFamily="34" charset="-120"/>
                        </a:rPr>
                        <a:t>(</a:t>
                      </a:r>
                      <a:r>
                        <a:rPr lang="zh-TW" altLang="en-US" sz="1200" u="none" strike="noStrike" dirty="0">
                          <a:effectLst/>
                          <a:latin typeface="微軟正黑體" panose="020B0604030504040204" pitchFamily="34" charset="-120"/>
                          <a:ea typeface="微軟正黑體" panose="020B0604030504040204" pitchFamily="34" charset="-120"/>
                        </a:rPr>
                        <a:t>配息</a:t>
                      </a:r>
                      <a:r>
                        <a:rPr lang="en-US" altLang="zh-TW" sz="1200" u="none" strike="noStrike" dirty="0">
                          <a:effectLst/>
                          <a:latin typeface="微軟正黑體" panose="020B0604030504040204" pitchFamily="34" charset="-120"/>
                          <a:ea typeface="微軟正黑體" panose="020B0604030504040204" pitchFamily="34" charset="-120"/>
                        </a:rPr>
                        <a:t>)</a:t>
                      </a:r>
                      <a:endParaRPr lang="en-US" altLang="zh-TW"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1184160912"/>
                  </a:ext>
                </a:extLst>
              </a:tr>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施羅德環球企業債券 </a:t>
                      </a:r>
                      <a:r>
                        <a:rPr lang="en" sz="1200" u="none" strike="noStrike" dirty="0">
                          <a:effectLst/>
                          <a:latin typeface="微軟正黑體" panose="020B0604030504040204" pitchFamily="34" charset="-120"/>
                          <a:ea typeface="微軟正黑體" panose="020B0604030504040204" pitchFamily="34" charset="-120"/>
                        </a:rPr>
                        <a:t>A1</a:t>
                      </a:r>
                      <a:r>
                        <a:rPr lang="zh-TW" altLang="en-US" sz="1200" u="none" strike="noStrike" dirty="0">
                          <a:effectLst/>
                          <a:latin typeface="微軟正黑體" panose="020B0604030504040204" pitchFamily="34" charset="-120"/>
                          <a:ea typeface="微軟正黑體" panose="020B0604030504040204" pitchFamily="34" charset="-120"/>
                        </a:rPr>
                        <a:t> 月配浮動 </a:t>
                      </a:r>
                      <a:r>
                        <a:rPr lang="en-US" altLang="zh-TW" sz="1200" u="none" strike="noStrike" dirty="0">
                          <a:effectLst/>
                          <a:latin typeface="微軟正黑體" panose="020B0604030504040204" pitchFamily="34" charset="-120"/>
                          <a:ea typeface="微軟正黑體" panose="020B0604030504040204" pitchFamily="34" charset="-120"/>
                        </a:rPr>
                        <a:t>(</a:t>
                      </a:r>
                      <a:r>
                        <a:rPr lang="zh-TW" altLang="en-US" sz="1200" u="none" strike="noStrike" dirty="0">
                          <a:effectLst/>
                          <a:latin typeface="微軟正黑體" panose="020B0604030504040204" pitchFamily="34" charset="-120"/>
                          <a:ea typeface="微軟正黑體" panose="020B0604030504040204" pitchFamily="34" charset="-120"/>
                        </a:rPr>
                        <a:t>美元</a:t>
                      </a:r>
                      <a:r>
                        <a:rPr lang="en-US" altLang="zh-TW" sz="1200" u="none" strike="noStrike" dirty="0">
                          <a:effectLst/>
                          <a:latin typeface="微軟正黑體" panose="020B0604030504040204" pitchFamily="34" charset="-120"/>
                          <a:ea typeface="微軟正黑體" panose="020B0604030504040204" pitchFamily="34" charset="-120"/>
                        </a:rPr>
                        <a:t>)</a:t>
                      </a:r>
                      <a:endParaRPr lang="en-US" altLang="zh-TW"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546145384"/>
                  </a:ext>
                </a:extLst>
              </a:tr>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聯博房貸收益基金 </a:t>
                      </a:r>
                      <a:r>
                        <a:rPr lang="en" sz="1200" u="none" strike="noStrike" dirty="0">
                          <a:effectLst/>
                          <a:latin typeface="微軟正黑體" panose="020B0604030504040204" pitchFamily="34" charset="-120"/>
                          <a:ea typeface="微軟正黑體" panose="020B0604030504040204" pitchFamily="34" charset="-120"/>
                        </a:rPr>
                        <a:t>AX</a:t>
                      </a:r>
                      <a:r>
                        <a:rPr lang="zh-TW" altLang="en-US" sz="1200" u="none" strike="noStrike" dirty="0">
                          <a:effectLst/>
                          <a:latin typeface="微軟正黑體" panose="020B0604030504040204" pitchFamily="34" charset="-120"/>
                          <a:ea typeface="微軟正黑體" panose="020B0604030504040204" pitchFamily="34" charset="-120"/>
                        </a:rPr>
                        <a:t> 股</a:t>
                      </a:r>
                      <a:endParaRPr lang="zh-TW" altLang="en-US"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1888588195"/>
                  </a:ext>
                </a:extLst>
              </a:tr>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聯博房貸收益基金 </a:t>
                      </a:r>
                      <a:r>
                        <a:rPr lang="en" sz="1200" u="none" strike="noStrike" dirty="0">
                          <a:effectLst/>
                          <a:latin typeface="微軟正黑體" panose="020B0604030504040204" pitchFamily="34" charset="-120"/>
                          <a:ea typeface="微軟正黑體" panose="020B0604030504040204" pitchFamily="34" charset="-120"/>
                        </a:rPr>
                        <a:t>A2X</a:t>
                      </a:r>
                      <a:r>
                        <a:rPr lang="zh-TW" altLang="en-US" sz="1200" u="none" strike="noStrike" dirty="0">
                          <a:effectLst/>
                          <a:latin typeface="微軟正黑體" panose="020B0604030504040204" pitchFamily="34" charset="-120"/>
                          <a:ea typeface="微軟正黑體" panose="020B0604030504040204" pitchFamily="34" charset="-120"/>
                        </a:rPr>
                        <a:t> 股</a:t>
                      </a:r>
                      <a:endParaRPr lang="zh-TW" altLang="en-US"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3815041523"/>
                  </a:ext>
                </a:extLst>
              </a:tr>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聯博房貸收益基金 </a:t>
                      </a:r>
                      <a:r>
                        <a:rPr lang="en" sz="1200" u="none" strike="noStrike" dirty="0">
                          <a:effectLst/>
                          <a:latin typeface="微軟正黑體" panose="020B0604030504040204" pitchFamily="34" charset="-120"/>
                          <a:ea typeface="微軟正黑體" panose="020B0604030504040204" pitchFamily="34" charset="-120"/>
                        </a:rPr>
                        <a:t>B2X</a:t>
                      </a:r>
                      <a:r>
                        <a:rPr lang="zh-TW" altLang="en-US" sz="1200" u="none" strike="noStrike" dirty="0">
                          <a:effectLst/>
                          <a:latin typeface="微軟正黑體" panose="020B0604030504040204" pitchFamily="34" charset="-120"/>
                          <a:ea typeface="微軟正黑體" panose="020B0604030504040204" pitchFamily="34" charset="-120"/>
                        </a:rPr>
                        <a:t> 股</a:t>
                      </a:r>
                      <a:endParaRPr lang="zh-TW" altLang="en-US"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1147630383"/>
                  </a:ext>
                </a:extLst>
              </a:tr>
            </a:tbl>
          </a:graphicData>
        </a:graphic>
      </p:graphicFrame>
      <p:sp>
        <p:nvSpPr>
          <p:cNvPr id="15" name="矩形 14">
            <a:extLst>
              <a:ext uri="{FF2B5EF4-FFF2-40B4-BE49-F238E27FC236}">
                <a16:creationId xmlns:a16="http://schemas.microsoft.com/office/drawing/2014/main" id="{56A58E04-35D7-3843-AB8E-262E6FBCD9A2}"/>
              </a:ext>
            </a:extLst>
          </p:cNvPr>
          <p:cNvSpPr/>
          <p:nvPr/>
        </p:nvSpPr>
        <p:spPr>
          <a:xfrm>
            <a:off x="2203346" y="747603"/>
            <a:ext cx="1415772" cy="338554"/>
          </a:xfrm>
          <a:prstGeom prst="rect">
            <a:avLst/>
          </a:prstGeom>
        </p:spPr>
        <p:txBody>
          <a:bodyPr wrap="none">
            <a:spAutoFit/>
          </a:bodyPr>
          <a:lstStyle/>
          <a:p>
            <a:pPr algn="ctr"/>
            <a:r>
              <a:rPr lang="zh-TW" altLang="en-US" sz="1600" b="1" dirty="0">
                <a:latin typeface="Microsoft JhengHei" panose="020B0604030504040204" pitchFamily="34" charset="-120"/>
                <a:ea typeface="Microsoft JhengHei" panose="020B0604030504040204" pitchFamily="34" charset="-120"/>
              </a:rPr>
              <a:t>歷史回測結果</a:t>
            </a:r>
            <a:endParaRPr lang="zh-TW" altLang="en-US" sz="1600" b="1" dirty="0"/>
          </a:p>
        </p:txBody>
      </p:sp>
      <p:sp>
        <p:nvSpPr>
          <p:cNvPr id="165" name="矩形 164">
            <a:extLst>
              <a:ext uri="{FF2B5EF4-FFF2-40B4-BE49-F238E27FC236}">
                <a16:creationId xmlns:a16="http://schemas.microsoft.com/office/drawing/2014/main" id="{AC22DFCC-CC37-8F43-BCF1-3CE120C214FA}"/>
              </a:ext>
            </a:extLst>
          </p:cNvPr>
          <p:cNvSpPr/>
          <p:nvPr/>
        </p:nvSpPr>
        <p:spPr>
          <a:xfrm>
            <a:off x="5199559" y="747603"/>
            <a:ext cx="2861681" cy="338554"/>
          </a:xfrm>
          <a:prstGeom prst="rect">
            <a:avLst/>
          </a:prstGeom>
        </p:spPr>
        <p:txBody>
          <a:bodyPr wrap="none">
            <a:spAutoFit/>
          </a:bodyPr>
          <a:lstStyle/>
          <a:p>
            <a:pPr algn="ctr"/>
            <a:r>
              <a:rPr lang="zh-TW" altLang="en-US" sz="1600" b="1" dirty="0">
                <a:latin typeface="Microsoft JhengHei" panose="020B0604030504040204" pitchFamily="34" charset="-120"/>
                <a:ea typeface="Microsoft JhengHei" panose="020B0604030504040204" pitchFamily="34" charset="-120"/>
              </a:rPr>
              <a:t>未來標的挑選（</a:t>
            </a:r>
            <a:r>
              <a:rPr lang="en-US" altLang="zh-TW" sz="1600" b="1" dirty="0">
                <a:latin typeface="Microsoft JhengHei" panose="020B0604030504040204" pitchFamily="34" charset="-120"/>
                <a:ea typeface="Microsoft JhengHei" panose="020B0604030504040204" pitchFamily="34" charset="-120"/>
              </a:rPr>
              <a:t>2021/3/31</a:t>
            </a:r>
            <a:r>
              <a:rPr lang="zh-TW" altLang="en-US" sz="1600" b="1" dirty="0">
                <a:latin typeface="Microsoft JhengHei" panose="020B0604030504040204" pitchFamily="34" charset="-120"/>
                <a:ea typeface="Microsoft JhengHei" panose="020B0604030504040204" pitchFamily="34" charset="-120"/>
              </a:rPr>
              <a:t>）</a:t>
            </a:r>
            <a:endParaRPr lang="zh-TW" altLang="en-US" sz="16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342361" y="1229327"/>
            <a:ext cx="911450" cy="3539615"/>
          </a:xfrm>
          <a:prstGeom prst="rect">
            <a:avLst/>
          </a:prstGeom>
        </p:spPr>
        <p:txBody>
          <a:bodyPr spcFirstLastPara="1" vert="eaVert" wrap="square" lIns="0" tIns="0" rIns="0" bIns="0" anchor="t" anchorCtr="0">
            <a:noAutofit/>
          </a:bodyPr>
          <a:lstStyle/>
          <a:p>
            <a:pPr lvl="0">
              <a:lnSpc>
                <a:spcPts val="4120"/>
              </a:lnSpc>
            </a:pPr>
            <a:br>
              <a:rPr lang="en" sz="1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5</a:t>
            </a:r>
            <a:endParaRPr dirty="0"/>
          </a:p>
        </p:txBody>
      </p:sp>
      <p:sp>
        <p:nvSpPr>
          <p:cNvPr id="13" name="Google Shape;405;p15">
            <a:extLst>
              <a:ext uri="{FF2B5EF4-FFF2-40B4-BE49-F238E27FC236}">
                <a16:creationId xmlns:a16="http://schemas.microsoft.com/office/drawing/2014/main" id="{905A7F0C-B70E-480C-B706-64CF785AB422}"/>
              </a:ext>
            </a:extLst>
          </p:cNvPr>
          <p:cNvSpPr txBox="1">
            <a:spLocks/>
          </p:cNvSpPr>
          <p:nvPr/>
        </p:nvSpPr>
        <p:spPr>
          <a:xfrm>
            <a:off x="342361" y="0"/>
            <a:ext cx="4757603" cy="11598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dirty="0">
                <a:latin typeface="微軟正黑體" panose="020B0604030504040204" pitchFamily="34" charset="-120"/>
                <a:ea typeface="微軟正黑體" panose="020B0604030504040204" pitchFamily="34" charset="-120"/>
              </a:rPr>
              <a:t>目錄</a:t>
            </a:r>
            <a:endParaRPr lang="en-US" dirty="0">
              <a:latin typeface="微軟正黑體" panose="020B0604030504040204" pitchFamily="34" charset="-120"/>
              <a:ea typeface="微軟正黑體" panose="020B0604030504040204" pitchFamily="34" charset="-120"/>
            </a:endParaRPr>
          </a:p>
        </p:txBody>
      </p:sp>
      <p:grpSp>
        <p:nvGrpSpPr>
          <p:cNvPr id="14" name="群組 13">
            <a:extLst>
              <a:ext uri="{FF2B5EF4-FFF2-40B4-BE49-F238E27FC236}">
                <a16:creationId xmlns:a16="http://schemas.microsoft.com/office/drawing/2014/main" id="{4B61F58E-9450-40F7-8C4F-00E64C3E1326}"/>
              </a:ext>
            </a:extLst>
          </p:cNvPr>
          <p:cNvGrpSpPr/>
          <p:nvPr/>
        </p:nvGrpSpPr>
        <p:grpSpPr>
          <a:xfrm>
            <a:off x="1088406" y="1697055"/>
            <a:ext cx="6747788" cy="2712320"/>
            <a:chOff x="1110882" y="1535793"/>
            <a:chExt cx="4593644" cy="1829307"/>
          </a:xfrm>
        </p:grpSpPr>
        <p:grpSp>
          <p:nvGrpSpPr>
            <p:cNvPr id="16" name="群組 15">
              <a:extLst>
                <a:ext uri="{FF2B5EF4-FFF2-40B4-BE49-F238E27FC236}">
                  <a16:creationId xmlns:a16="http://schemas.microsoft.com/office/drawing/2014/main" id="{9BF4735B-5964-4EFB-983F-A793B953058D}"/>
                </a:ext>
              </a:extLst>
            </p:cNvPr>
            <p:cNvGrpSpPr/>
            <p:nvPr/>
          </p:nvGrpSpPr>
          <p:grpSpPr>
            <a:xfrm>
              <a:off x="1110882" y="1535793"/>
              <a:ext cx="4593644" cy="1829307"/>
              <a:chOff x="1110882" y="1535793"/>
              <a:chExt cx="4593644" cy="1829307"/>
            </a:xfrm>
          </p:grpSpPr>
          <p:sp>
            <p:nvSpPr>
              <p:cNvPr id="29" name="Google Shape;1704;p28">
                <a:extLst>
                  <a:ext uri="{FF2B5EF4-FFF2-40B4-BE49-F238E27FC236}">
                    <a16:creationId xmlns:a16="http://schemas.microsoft.com/office/drawing/2014/main" id="{37510F0D-514B-4C0C-99D5-7E41DD5E904B}"/>
                  </a:ext>
                </a:extLst>
              </p:cNvPr>
              <p:cNvSpPr txBox="1"/>
              <p:nvPr/>
            </p:nvSpPr>
            <p:spPr>
              <a:xfrm>
                <a:off x="1436949" y="1553778"/>
                <a:ext cx="719423"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2400" b="1" dirty="0">
                    <a:solidFill>
                      <a:schemeClr val="accent2"/>
                    </a:solidFill>
                    <a:latin typeface="微軟正黑體" panose="020B0604030504040204" pitchFamily="34" charset="-120"/>
                    <a:ea typeface="微軟正黑體" panose="020B0604030504040204" pitchFamily="34" charset="-120"/>
                    <a:cs typeface="Barlow"/>
                    <a:sym typeface="Barlow"/>
                  </a:rPr>
                  <a:t>Part1</a:t>
                </a:r>
                <a:endParaRPr sz="24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30" name="Google Shape;1705;p28">
                <a:extLst>
                  <a:ext uri="{FF2B5EF4-FFF2-40B4-BE49-F238E27FC236}">
                    <a16:creationId xmlns:a16="http://schemas.microsoft.com/office/drawing/2014/main" id="{29AADC8C-EC7A-48B9-AF35-B356CCA3EE3B}"/>
                  </a:ext>
                </a:extLst>
              </p:cNvPr>
              <p:cNvSpPr txBox="1"/>
              <p:nvPr/>
            </p:nvSpPr>
            <p:spPr>
              <a:xfrm>
                <a:off x="1110882" y="2537973"/>
                <a:ext cx="1371556" cy="8244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lgn="ctr">
                  <a:lnSpc>
                    <a:spcPct val="115000"/>
                  </a:lnSpc>
                  <a:spcAft>
                    <a:spcPts val="1600"/>
                  </a:spcAft>
                  <a:defRPr sz="2400" b="1">
                    <a:solidFill>
                      <a:schemeClr val="accent2"/>
                    </a:solidFill>
                    <a:latin typeface="微軟正黑體" panose="020B0604030504040204" pitchFamily="34" charset="-120"/>
                    <a:ea typeface="微軟正黑體" panose="020B0604030504040204" pitchFamily="34" charset="-120"/>
                    <a:cs typeface="Barlow"/>
                  </a:defRPr>
                </a:lvl1pPr>
              </a:lstStyle>
              <a:p>
                <a:r>
                  <a:rPr lang="zh-TW" altLang="en-US" sz="2000" dirty="0">
                    <a:sym typeface="Barlow"/>
                  </a:rPr>
                  <a:t>資料的前處理</a:t>
                </a:r>
                <a:endParaRPr sz="2000" dirty="0">
                  <a:sym typeface="Barlow"/>
                </a:endParaRPr>
              </a:p>
            </p:txBody>
          </p:sp>
          <p:grpSp>
            <p:nvGrpSpPr>
              <p:cNvPr id="31" name="群組 30">
                <a:extLst>
                  <a:ext uri="{FF2B5EF4-FFF2-40B4-BE49-F238E27FC236}">
                    <a16:creationId xmlns:a16="http://schemas.microsoft.com/office/drawing/2014/main" id="{D7EB8DCB-6B3F-4A7F-8D67-7E891F2B0793}"/>
                  </a:ext>
                </a:extLst>
              </p:cNvPr>
              <p:cNvGrpSpPr/>
              <p:nvPr/>
            </p:nvGrpSpPr>
            <p:grpSpPr>
              <a:xfrm>
                <a:off x="1110883" y="2057114"/>
                <a:ext cx="1660035" cy="320236"/>
                <a:chOff x="1110883" y="2057114"/>
                <a:chExt cx="1660035" cy="320236"/>
              </a:xfrm>
            </p:grpSpPr>
            <p:sp>
              <p:nvSpPr>
                <p:cNvPr id="40" name="Google Shape;1707;p28">
                  <a:extLst>
                    <a:ext uri="{FF2B5EF4-FFF2-40B4-BE49-F238E27FC236}">
                      <a16:creationId xmlns:a16="http://schemas.microsoft.com/office/drawing/2014/main" id="{6D883930-A85F-4534-B3B3-939342B52C07}"/>
                    </a:ext>
                  </a:extLst>
                </p:cNvPr>
                <p:cNvSpPr/>
                <p:nvPr/>
              </p:nvSpPr>
              <p:spPr>
                <a:xfrm flipH="1">
                  <a:off x="1133642" y="2057114"/>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1" name="Google Shape;1708;p28">
                  <a:extLst>
                    <a:ext uri="{FF2B5EF4-FFF2-40B4-BE49-F238E27FC236}">
                      <a16:creationId xmlns:a16="http://schemas.microsoft.com/office/drawing/2014/main" id="{694F2D2E-E2BB-4713-A722-858A20A950F5}"/>
                    </a:ext>
                  </a:extLst>
                </p:cNvPr>
                <p:cNvSpPr/>
                <p:nvPr/>
              </p:nvSpPr>
              <p:spPr>
                <a:xfrm>
                  <a:off x="1110883" y="2205375"/>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 name="Google Shape;1705;p28">
                <a:extLst>
                  <a:ext uri="{FF2B5EF4-FFF2-40B4-BE49-F238E27FC236}">
                    <a16:creationId xmlns:a16="http://schemas.microsoft.com/office/drawing/2014/main" id="{825DD73A-173A-43F5-A5C5-113B9A4929E6}"/>
                  </a:ext>
                </a:extLst>
              </p:cNvPr>
              <p:cNvSpPr txBox="1"/>
              <p:nvPr/>
            </p:nvSpPr>
            <p:spPr>
              <a:xfrm>
                <a:off x="2628184" y="2540686"/>
                <a:ext cx="1439066" cy="824414"/>
              </a:xfrm>
              <a:prstGeom prst="rect">
                <a:avLst/>
              </a:prstGeom>
              <a:noFill/>
              <a:ln>
                <a:noFill/>
              </a:ln>
            </p:spPr>
            <p:txBody>
              <a:bodyPr spcFirstLastPara="1" wrap="square" lIns="91425" tIns="91425" rIns="91425" bIns="91425" anchor="t" anchorCtr="0">
                <a:noAutofit/>
              </a:bodyPr>
              <a:lstStyle/>
              <a:p>
                <a:pPr lvl="0" algn="ctr">
                  <a:lnSpc>
                    <a:spcPct val="115000"/>
                  </a:lnSpc>
                  <a:spcAft>
                    <a:spcPts val="1600"/>
                  </a:spcAft>
                </a:pPr>
                <a:r>
                  <a:rPr lang="zh-TW" altLang="en-US" sz="2000" b="1" dirty="0">
                    <a:solidFill>
                      <a:schemeClr val="accent2"/>
                    </a:solidFill>
                    <a:latin typeface="微軟正黑體" panose="020B0604030504040204" pitchFamily="34" charset="-120"/>
                    <a:ea typeface="微軟正黑體" panose="020B0604030504040204" pitchFamily="34" charset="-120"/>
                    <a:cs typeface="Barlow"/>
                    <a:sym typeface="Barlow"/>
                  </a:rPr>
                  <a:t>挑選基金的策略</a:t>
                </a:r>
                <a:endParaRPr sz="20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33" name="Google Shape;1705;p28">
                <a:extLst>
                  <a:ext uri="{FF2B5EF4-FFF2-40B4-BE49-F238E27FC236}">
                    <a16:creationId xmlns:a16="http://schemas.microsoft.com/office/drawing/2014/main" id="{7B07C131-A1C1-427C-9852-94EFE6352B66}"/>
                  </a:ext>
                </a:extLst>
              </p:cNvPr>
              <p:cNvSpPr txBox="1"/>
              <p:nvPr/>
            </p:nvSpPr>
            <p:spPr>
              <a:xfrm>
                <a:off x="4145484" y="2540686"/>
                <a:ext cx="1559042" cy="8244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lgn="ctr">
                  <a:lnSpc>
                    <a:spcPct val="115000"/>
                  </a:lnSpc>
                  <a:spcAft>
                    <a:spcPts val="1600"/>
                  </a:spcAft>
                  <a:defRPr sz="2400" b="1">
                    <a:solidFill>
                      <a:schemeClr val="accent2"/>
                    </a:solidFill>
                    <a:latin typeface="微軟正黑體" panose="020B0604030504040204" pitchFamily="34" charset="-120"/>
                    <a:ea typeface="微軟正黑體" panose="020B0604030504040204" pitchFamily="34" charset="-120"/>
                    <a:cs typeface="Barlow"/>
                  </a:defRPr>
                </a:lvl1pPr>
              </a:lstStyle>
              <a:p>
                <a:r>
                  <a:rPr lang="zh-TW" altLang="en-US" sz="2000" dirty="0">
                    <a:sym typeface="Barlow"/>
                  </a:rPr>
                  <a:t>各類基金模型選擇</a:t>
                </a:r>
                <a:endParaRPr sz="2000" dirty="0">
                  <a:sym typeface="Barlow"/>
                </a:endParaRPr>
              </a:p>
            </p:txBody>
          </p:sp>
          <p:sp>
            <p:nvSpPr>
              <p:cNvPr id="36" name="Google Shape;1704;p28">
                <a:extLst>
                  <a:ext uri="{FF2B5EF4-FFF2-40B4-BE49-F238E27FC236}">
                    <a16:creationId xmlns:a16="http://schemas.microsoft.com/office/drawing/2014/main" id="{661F484B-20B4-456C-9919-615803E8D149}"/>
                  </a:ext>
                </a:extLst>
              </p:cNvPr>
              <p:cNvSpPr txBox="1"/>
              <p:nvPr/>
            </p:nvSpPr>
            <p:spPr>
              <a:xfrm>
                <a:off x="2988525" y="1535793"/>
                <a:ext cx="719423" cy="49907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0" indent="0">
                  <a:lnSpc>
                    <a:spcPct val="115000"/>
                  </a:lnSpc>
                  <a:buNone/>
                  <a:defRPr sz="2400" b="1">
                    <a:solidFill>
                      <a:schemeClr val="accent2"/>
                    </a:solidFill>
                    <a:latin typeface="微軟正黑體" panose="020B0604030504040204" pitchFamily="34" charset="-120"/>
                    <a:ea typeface="微軟正黑體" panose="020B0604030504040204" pitchFamily="34" charset="-120"/>
                    <a:cs typeface="Barlow"/>
                  </a:defRPr>
                </a:lvl1pPr>
              </a:lstStyle>
              <a:p>
                <a:r>
                  <a:rPr lang="en-US" altLang="zh-TW" dirty="0">
                    <a:sym typeface="Barlow"/>
                  </a:rPr>
                  <a:t>Part2</a:t>
                </a:r>
              </a:p>
            </p:txBody>
          </p:sp>
          <p:sp>
            <p:nvSpPr>
              <p:cNvPr id="37" name="Google Shape;1704;p28">
                <a:extLst>
                  <a:ext uri="{FF2B5EF4-FFF2-40B4-BE49-F238E27FC236}">
                    <a16:creationId xmlns:a16="http://schemas.microsoft.com/office/drawing/2014/main" id="{F3BF8639-AB0D-4FF3-AD1E-E5B871689794}"/>
                  </a:ext>
                </a:extLst>
              </p:cNvPr>
              <p:cNvSpPr txBox="1"/>
              <p:nvPr/>
            </p:nvSpPr>
            <p:spPr>
              <a:xfrm>
                <a:off x="4366631" y="1549518"/>
                <a:ext cx="769110" cy="49907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0" indent="0">
                  <a:lnSpc>
                    <a:spcPct val="115000"/>
                  </a:lnSpc>
                  <a:buNone/>
                  <a:defRPr sz="2400" b="1">
                    <a:solidFill>
                      <a:schemeClr val="accent2"/>
                    </a:solidFill>
                    <a:latin typeface="微軟正黑體" panose="020B0604030504040204" pitchFamily="34" charset="-120"/>
                    <a:ea typeface="微軟正黑體" panose="020B0604030504040204" pitchFamily="34" charset="-120"/>
                    <a:cs typeface="Barlow"/>
                  </a:defRPr>
                </a:lvl1pPr>
              </a:lstStyle>
              <a:p>
                <a:r>
                  <a:rPr lang="en-US" altLang="zh-TW" dirty="0">
                    <a:sym typeface="Barlow"/>
                  </a:rPr>
                  <a:t>Part3</a:t>
                </a:r>
                <a:endParaRPr dirty="0">
                  <a:sym typeface="Barlow"/>
                </a:endParaRPr>
              </a:p>
            </p:txBody>
          </p:sp>
        </p:grpSp>
        <p:grpSp>
          <p:nvGrpSpPr>
            <p:cNvPr id="17" name="群組 16">
              <a:extLst>
                <a:ext uri="{FF2B5EF4-FFF2-40B4-BE49-F238E27FC236}">
                  <a16:creationId xmlns:a16="http://schemas.microsoft.com/office/drawing/2014/main" id="{F9CAD48D-7121-4004-BB7B-280A3659150C}"/>
                </a:ext>
              </a:extLst>
            </p:cNvPr>
            <p:cNvGrpSpPr/>
            <p:nvPr/>
          </p:nvGrpSpPr>
          <p:grpSpPr>
            <a:xfrm>
              <a:off x="2575840" y="2051842"/>
              <a:ext cx="1643782" cy="325508"/>
              <a:chOff x="1090399" y="2051842"/>
              <a:chExt cx="1643782" cy="325508"/>
            </a:xfrm>
          </p:grpSpPr>
          <p:sp>
            <p:nvSpPr>
              <p:cNvPr id="27" name="Google Shape;1707;p28">
                <a:extLst>
                  <a:ext uri="{FF2B5EF4-FFF2-40B4-BE49-F238E27FC236}">
                    <a16:creationId xmlns:a16="http://schemas.microsoft.com/office/drawing/2014/main" id="{855CC358-F501-4D54-9835-8A24B7DF245A}"/>
                  </a:ext>
                </a:extLst>
              </p:cNvPr>
              <p:cNvSpPr/>
              <p:nvPr/>
            </p:nvSpPr>
            <p:spPr>
              <a:xfrm flipH="1">
                <a:off x="1096905" y="2051842"/>
                <a:ext cx="1637276" cy="171167"/>
              </a:xfrm>
              <a:prstGeom prst="parallelogram">
                <a:avLst>
                  <a:gd name="adj" fmla="val 96952"/>
                </a:avLst>
              </a:prstGeom>
              <a:solidFill>
                <a:schemeClr val="accent1">
                  <a:lumMod val="60000"/>
                  <a:lumOff val="40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endParaRPr dirty="0"/>
              </a:p>
            </p:txBody>
          </p:sp>
          <p:sp>
            <p:nvSpPr>
              <p:cNvPr id="28" name="Google Shape;1708;p28">
                <a:extLst>
                  <a:ext uri="{FF2B5EF4-FFF2-40B4-BE49-F238E27FC236}">
                    <a16:creationId xmlns:a16="http://schemas.microsoft.com/office/drawing/2014/main" id="{8821B0E7-C1F0-4E7C-B277-72E1012A3FE0}"/>
                  </a:ext>
                </a:extLst>
              </p:cNvPr>
              <p:cNvSpPr/>
              <p:nvPr/>
            </p:nvSpPr>
            <p:spPr>
              <a:xfrm>
                <a:off x="1090399" y="2205375"/>
                <a:ext cx="1642100" cy="171975"/>
              </a:xfrm>
              <a:prstGeom prst="parallelogram">
                <a:avLst>
                  <a:gd name="adj" fmla="val 96952"/>
                </a:avLst>
              </a:prstGeom>
              <a:solidFill>
                <a:schemeClr val="accent2">
                  <a:lumMod val="60000"/>
                  <a:lumOff val="40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 name="群組 17">
              <a:extLst>
                <a:ext uri="{FF2B5EF4-FFF2-40B4-BE49-F238E27FC236}">
                  <a16:creationId xmlns:a16="http://schemas.microsoft.com/office/drawing/2014/main" id="{3B706E50-4781-45A9-B10F-E05B89217229}"/>
                </a:ext>
              </a:extLst>
            </p:cNvPr>
            <p:cNvGrpSpPr/>
            <p:nvPr/>
          </p:nvGrpSpPr>
          <p:grpSpPr>
            <a:xfrm>
              <a:off x="4033435" y="2036804"/>
              <a:ext cx="1642098" cy="343142"/>
              <a:chOff x="1067376" y="2037965"/>
              <a:chExt cx="1642098" cy="343142"/>
            </a:xfrm>
          </p:grpSpPr>
          <p:sp>
            <p:nvSpPr>
              <p:cNvPr id="25" name="Google Shape;1707;p28">
                <a:extLst>
                  <a:ext uri="{FF2B5EF4-FFF2-40B4-BE49-F238E27FC236}">
                    <a16:creationId xmlns:a16="http://schemas.microsoft.com/office/drawing/2014/main" id="{F6898931-66D7-4DB2-A0DB-F0D64A77C778}"/>
                  </a:ext>
                </a:extLst>
              </p:cNvPr>
              <p:cNvSpPr/>
              <p:nvPr/>
            </p:nvSpPr>
            <p:spPr>
              <a:xfrm flipH="1">
                <a:off x="1072198" y="2037965"/>
                <a:ext cx="1637276" cy="171167"/>
              </a:xfrm>
              <a:prstGeom prst="parallelogram">
                <a:avLst>
                  <a:gd name="adj" fmla="val 96952"/>
                </a:avLst>
              </a:prstGeom>
              <a:solidFill>
                <a:schemeClr val="accent1">
                  <a:lumMod val="20000"/>
                  <a:lumOff val="80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 name="Google Shape;1708;p28">
                <a:extLst>
                  <a:ext uri="{FF2B5EF4-FFF2-40B4-BE49-F238E27FC236}">
                    <a16:creationId xmlns:a16="http://schemas.microsoft.com/office/drawing/2014/main" id="{521D03CC-03EF-45CA-86E6-8E9280F4D09D}"/>
                  </a:ext>
                </a:extLst>
              </p:cNvPr>
              <p:cNvSpPr/>
              <p:nvPr/>
            </p:nvSpPr>
            <p:spPr>
              <a:xfrm>
                <a:off x="1067376" y="2209132"/>
                <a:ext cx="1642098" cy="171975"/>
              </a:xfrm>
              <a:prstGeom prst="parallelogram">
                <a:avLst>
                  <a:gd name="adj" fmla="val 96952"/>
                </a:avLst>
              </a:prstGeom>
              <a:solidFill>
                <a:schemeClr val="accent2">
                  <a:lumMod val="20000"/>
                  <a:lumOff val="80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資料的前處理</a:t>
            </a:r>
            <a:endParaRPr dirty="0">
              <a:latin typeface="微軟正黑體" panose="020B0604030504040204" pitchFamily="34" charset="-120"/>
              <a:ea typeface="微軟正黑體" panose="020B0604030504040204" pitchFamily="34" charset="-120"/>
            </a:endParaRP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sz="3600" b="1" dirty="0">
                <a:solidFill>
                  <a:schemeClr val="lt1"/>
                </a:solidFill>
                <a:latin typeface="Barlow"/>
                <a:ea typeface="Barlow"/>
                <a:cs typeface="Barlow"/>
                <a:sym typeface="Barlow"/>
              </a:rPr>
              <a:t>1</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93"/>
        <p:cNvGrpSpPr/>
        <p:nvPr/>
      </p:nvGrpSpPr>
      <p:grpSpPr>
        <a:xfrm>
          <a:off x="0" y="0"/>
          <a:ext cx="0" cy="0"/>
          <a:chOff x="0" y="0"/>
          <a:chExt cx="0" cy="0"/>
        </a:xfrm>
      </p:grpSpPr>
      <p:sp>
        <p:nvSpPr>
          <p:cNvPr id="2294" name="Google Shape;2294;p39"/>
          <p:cNvSpPr txBox="1">
            <a:spLocks noGrp="1"/>
          </p:cNvSpPr>
          <p:nvPr>
            <p:ph type="title"/>
          </p:nvPr>
        </p:nvSpPr>
        <p:spPr>
          <a:xfrm>
            <a:off x="410564" y="351482"/>
            <a:ext cx="670695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資料處理的流程</a:t>
            </a:r>
            <a:endParaRPr dirty="0">
              <a:latin typeface="微軟正黑體" panose="020B0604030504040204" pitchFamily="34" charset="-120"/>
              <a:ea typeface="微軟正黑體" panose="020B0604030504040204" pitchFamily="34" charset="-120"/>
            </a:endParaRPr>
          </a:p>
        </p:txBody>
      </p:sp>
      <p:sp>
        <p:nvSpPr>
          <p:cNvPr id="2295" name="Google Shape;2295;p3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7</a:t>
            </a:r>
            <a:endParaRPr dirty="0"/>
          </a:p>
        </p:txBody>
      </p:sp>
      <p:sp>
        <p:nvSpPr>
          <p:cNvPr id="2296" name="Google Shape;2296;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2298" name="Google Shape;2298;p39"/>
          <p:cNvGrpSpPr/>
          <p:nvPr/>
        </p:nvGrpSpPr>
        <p:grpSpPr>
          <a:xfrm>
            <a:off x="1786339" y="1703401"/>
            <a:ext cx="473400" cy="473400"/>
            <a:chOff x="1786339" y="1703401"/>
            <a:chExt cx="473400" cy="473400"/>
          </a:xfrm>
        </p:grpSpPr>
        <p:sp>
          <p:nvSpPr>
            <p:cNvPr id="2299" name="Google Shape;2299;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0" name="Google Shape;2300;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1</a:t>
              </a:r>
              <a:endParaRPr sz="900" dirty="0">
                <a:solidFill>
                  <a:schemeClr val="dk2"/>
                </a:solidFill>
                <a:latin typeface="Barlow"/>
                <a:ea typeface="Barlow"/>
                <a:cs typeface="Barlow"/>
                <a:sym typeface="Barlow"/>
              </a:endParaRPr>
            </a:p>
          </p:txBody>
        </p:sp>
      </p:grpSp>
      <p:grpSp>
        <p:nvGrpSpPr>
          <p:cNvPr id="2301" name="Google Shape;2301;p39"/>
          <p:cNvGrpSpPr/>
          <p:nvPr/>
        </p:nvGrpSpPr>
        <p:grpSpPr>
          <a:xfrm>
            <a:off x="3814414" y="1703401"/>
            <a:ext cx="473400" cy="473400"/>
            <a:chOff x="3814414" y="1703401"/>
            <a:chExt cx="473400" cy="473400"/>
          </a:xfrm>
        </p:grpSpPr>
        <p:sp>
          <p:nvSpPr>
            <p:cNvPr id="2302" name="Google Shape;2302;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3" name="Google Shape;2303;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3</a:t>
              </a:r>
              <a:endParaRPr sz="900" dirty="0">
                <a:solidFill>
                  <a:schemeClr val="dk2"/>
                </a:solidFill>
                <a:latin typeface="Barlow"/>
                <a:ea typeface="Barlow"/>
                <a:cs typeface="Barlow"/>
                <a:sym typeface="Barlow"/>
              </a:endParaRPr>
            </a:p>
          </p:txBody>
        </p:sp>
      </p:grpSp>
      <p:grpSp>
        <p:nvGrpSpPr>
          <p:cNvPr id="2304" name="Google Shape;2304;p39"/>
          <p:cNvGrpSpPr/>
          <p:nvPr/>
        </p:nvGrpSpPr>
        <p:grpSpPr>
          <a:xfrm>
            <a:off x="5842489" y="1703401"/>
            <a:ext cx="473400" cy="473400"/>
            <a:chOff x="5842489" y="1703401"/>
            <a:chExt cx="473400" cy="473400"/>
          </a:xfrm>
        </p:grpSpPr>
        <p:sp>
          <p:nvSpPr>
            <p:cNvPr id="2305" name="Google Shape;2305;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6" name="Google Shape;2306;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Barlow"/>
                  <a:ea typeface="Barlow"/>
                  <a:cs typeface="Barlow"/>
                  <a:sym typeface="Barlow"/>
                </a:rPr>
                <a:t>5</a:t>
              </a:r>
              <a:endParaRPr sz="900" dirty="0">
                <a:solidFill>
                  <a:schemeClr val="dk2"/>
                </a:solidFill>
                <a:latin typeface="Barlow"/>
                <a:ea typeface="Barlow"/>
                <a:cs typeface="Barlow"/>
                <a:sym typeface="Barlow"/>
              </a:endParaRPr>
            </a:p>
          </p:txBody>
        </p:sp>
      </p:grpSp>
      <p:grpSp>
        <p:nvGrpSpPr>
          <p:cNvPr id="2307" name="Google Shape;2307;p39"/>
          <p:cNvGrpSpPr/>
          <p:nvPr/>
        </p:nvGrpSpPr>
        <p:grpSpPr>
          <a:xfrm>
            <a:off x="6880814" y="3576300"/>
            <a:ext cx="473400" cy="473400"/>
            <a:chOff x="6880814" y="3576300"/>
            <a:chExt cx="473400" cy="473400"/>
          </a:xfrm>
        </p:grpSpPr>
        <p:sp>
          <p:nvSpPr>
            <p:cNvPr id="2308" name="Google Shape;2308;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9" name="Google Shape;2309;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6</a:t>
              </a:r>
              <a:endParaRPr sz="900" dirty="0">
                <a:solidFill>
                  <a:schemeClr val="dk2"/>
                </a:solidFill>
                <a:latin typeface="Barlow"/>
                <a:ea typeface="Barlow"/>
                <a:cs typeface="Barlow"/>
                <a:sym typeface="Barlow"/>
              </a:endParaRPr>
            </a:p>
          </p:txBody>
        </p:sp>
      </p:grpSp>
      <p:grpSp>
        <p:nvGrpSpPr>
          <p:cNvPr id="2310" name="Google Shape;2310;p39"/>
          <p:cNvGrpSpPr/>
          <p:nvPr/>
        </p:nvGrpSpPr>
        <p:grpSpPr>
          <a:xfrm>
            <a:off x="4852739" y="3576300"/>
            <a:ext cx="473400" cy="473400"/>
            <a:chOff x="4852739" y="3576300"/>
            <a:chExt cx="473400" cy="473400"/>
          </a:xfrm>
        </p:grpSpPr>
        <p:sp>
          <p:nvSpPr>
            <p:cNvPr id="2311" name="Google Shape;2311;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12" name="Google Shape;2312;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4</a:t>
              </a:r>
              <a:endParaRPr sz="600" dirty="0">
                <a:solidFill>
                  <a:schemeClr val="dk2"/>
                </a:solidFill>
                <a:latin typeface="Barlow"/>
                <a:ea typeface="Barlow"/>
                <a:cs typeface="Barlow"/>
                <a:sym typeface="Barlow"/>
              </a:endParaRPr>
            </a:p>
          </p:txBody>
        </p:sp>
      </p:grpSp>
      <p:grpSp>
        <p:nvGrpSpPr>
          <p:cNvPr id="2313" name="Google Shape;2313;p39"/>
          <p:cNvGrpSpPr/>
          <p:nvPr/>
        </p:nvGrpSpPr>
        <p:grpSpPr>
          <a:xfrm>
            <a:off x="2824664" y="3576300"/>
            <a:ext cx="473400" cy="473400"/>
            <a:chOff x="2824664" y="3576300"/>
            <a:chExt cx="473400" cy="473400"/>
          </a:xfrm>
        </p:grpSpPr>
        <p:sp>
          <p:nvSpPr>
            <p:cNvPr id="2314" name="Google Shape;2314;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15" name="Google Shape;2315;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2</a:t>
              </a:r>
              <a:endParaRPr sz="900" dirty="0">
                <a:solidFill>
                  <a:schemeClr val="dk2"/>
                </a:solidFill>
                <a:latin typeface="Barlow"/>
                <a:ea typeface="Barlow"/>
                <a:cs typeface="Barlow"/>
                <a:sym typeface="Barlow"/>
              </a:endParaRPr>
            </a:p>
          </p:txBody>
        </p:sp>
      </p:grpSp>
      <p:sp>
        <p:nvSpPr>
          <p:cNvPr id="2316" name="Google Shape;2316;p39"/>
          <p:cNvSpPr txBox="1"/>
          <p:nvPr/>
        </p:nvSpPr>
        <p:spPr>
          <a:xfrm>
            <a:off x="1379838" y="1115040"/>
            <a:ext cx="1444825"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將所有的基金匯率轉換為新台幣</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17" name="Google Shape;2317;p39"/>
          <p:cNvSpPr txBox="1"/>
          <p:nvPr/>
        </p:nvSpPr>
        <p:spPr>
          <a:xfrm>
            <a:off x="3407914" y="1102868"/>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再刪除 </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30%</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都是空值的列</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18" name="Google Shape;2318;p39"/>
          <p:cNvSpPr txBox="1"/>
          <p:nvPr/>
        </p:nvSpPr>
        <p:spPr>
          <a:xfrm>
            <a:off x="5464591" y="1102868"/>
            <a:ext cx="1229195"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將仍有空值的部分刪除</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19" name="Google Shape;2319;p39"/>
          <p:cNvSpPr txBox="1"/>
          <p:nvPr/>
        </p:nvSpPr>
        <p:spPr>
          <a:xfrm>
            <a:off x="2211364" y="4159621"/>
            <a:ext cx="17000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刪除 </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80%</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為空值的列、</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30%</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為空值的行</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20" name="Google Shape;2320;p39"/>
          <p:cNvSpPr txBox="1"/>
          <p:nvPr/>
        </p:nvSpPr>
        <p:spPr>
          <a:xfrm>
            <a:off x="4453689" y="4159621"/>
            <a:ext cx="1271499"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向前向後填補</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20</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個空值</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21" name="Google Shape;2321;p39"/>
          <p:cNvSpPr txBox="1"/>
          <p:nvPr/>
        </p:nvSpPr>
        <p:spPr>
          <a:xfrm>
            <a:off x="6459445" y="4124875"/>
            <a:ext cx="1479843"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最後分成 </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12</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個</a:t>
            </a:r>
            <a:endPar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不同的基金種類</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5C6EC53-0B5E-4C16-9238-2926485A97C4}"/>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基金類別</a:t>
            </a:r>
          </a:p>
        </p:txBody>
      </p:sp>
      <p:sp>
        <p:nvSpPr>
          <p:cNvPr id="5" name="投影片編號版面配置區 4">
            <a:extLst>
              <a:ext uri="{FF2B5EF4-FFF2-40B4-BE49-F238E27FC236}">
                <a16:creationId xmlns:a16="http://schemas.microsoft.com/office/drawing/2014/main" id="{73713C8E-84C6-4352-A1F6-92BDF10E353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dirty="0"/>
          </a:p>
        </p:txBody>
      </p:sp>
      <p:sp>
        <p:nvSpPr>
          <p:cNvPr id="6" name="Google Shape;1705;p28">
            <a:extLst>
              <a:ext uri="{FF2B5EF4-FFF2-40B4-BE49-F238E27FC236}">
                <a16:creationId xmlns:a16="http://schemas.microsoft.com/office/drawing/2014/main" id="{9E417A0F-5FBB-4B03-9E0F-85793EED03E2}"/>
              </a:ext>
            </a:extLst>
          </p:cNvPr>
          <p:cNvSpPr txBox="1">
            <a:spLocks noGrp="1"/>
          </p:cNvSpPr>
          <p:nvPr>
            <p:ph type="body" idx="1"/>
          </p:nvPr>
        </p:nvSpPr>
        <p:spPr>
          <a:xfrm>
            <a:off x="1311088" y="1146950"/>
            <a:ext cx="6710082" cy="3850352"/>
          </a:xfrm>
          <a:prstGeom prst="rect">
            <a:avLst/>
          </a:prstGeom>
          <a:noFill/>
          <a:ln>
            <a:noFill/>
          </a:ln>
        </p:spPr>
        <p:txBody>
          <a:bodyPr spcFirstLastPara="1" wrap="square" lIns="91425" tIns="91425" rIns="91425" bIns="91425" numCol="2" anchor="t" anchorCtr="0">
            <a:noAutofit/>
          </a:bodyPr>
          <a:lstStyle/>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亞洲債券型基金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亞洲股票型基金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中國股票型基金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新興市場型股票基金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全球高收債基金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全球投資級債券基金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混和型基金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日本股票型基金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高科技股票型基金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台灣股票型基金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美國股票型基金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美國高收債基金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0" lvl="0" indent="0" algn="l" rtl="0">
              <a:lnSpc>
                <a:spcPct val="200000"/>
              </a:lnSpc>
              <a:spcBef>
                <a:spcPts val="0"/>
              </a:spcBef>
              <a:buNone/>
            </a:pPr>
            <a:endParaRPr lang="en-US" sz="2000"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Tree>
    <p:extLst>
      <p:ext uri="{BB962C8B-B14F-4D97-AF65-F5344CB8AC3E}">
        <p14:creationId xmlns:p14="http://schemas.microsoft.com/office/powerpoint/2010/main" val="96811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挑選基金的策略</a:t>
            </a:r>
            <a:endParaRPr dirty="0">
              <a:latin typeface="微軟正黑體" panose="020B0604030504040204" pitchFamily="34" charset="-120"/>
              <a:ea typeface="微軟正黑體" panose="020B0604030504040204" pitchFamily="34" charset="-120"/>
            </a:endParaRP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sz="3600" b="1" dirty="0">
                <a:solidFill>
                  <a:schemeClr val="lt1"/>
                </a:solidFill>
                <a:latin typeface="Barlow"/>
                <a:ea typeface="Barlow"/>
                <a:cs typeface="Barlow"/>
                <a:sym typeface="Barlow"/>
              </a:rPr>
              <a:t>2</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副標題 2"/>
          <p:cNvSpPr>
            <a:spLocks noGrp="1"/>
          </p:cNvSpPr>
          <p:nvPr>
            <p:ph type="subTitle" idx="1"/>
          </p:nvPr>
        </p:nvSpPr>
        <p:spPr/>
        <p:txBody>
          <a:bodyPr/>
          <a:lstStyle/>
          <a:p>
            <a:pPr>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傳統法則 </a:t>
            </a:r>
            <a:r>
              <a:rPr lang="en-US" altLang="zh-TW" dirty="0"/>
              <a:t>(Rule Base)</a:t>
            </a:r>
          </a:p>
          <a:p>
            <a:pPr>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機器學習</a:t>
            </a:r>
            <a:r>
              <a:rPr lang="en-US" altLang="zh-TW" dirty="0"/>
              <a:t> (Machine Learning)</a:t>
            </a:r>
            <a:endParaRPr lang="zh-TW" altLang="en-US" dirty="0"/>
          </a:p>
        </p:txBody>
      </p:sp>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2465</TotalTime>
  <Words>5434</Words>
  <Application>Microsoft Macintosh PowerPoint</Application>
  <PresentationFormat>如螢幕大小 (16:9)</PresentationFormat>
  <Paragraphs>1326</Paragraphs>
  <Slides>39</Slides>
  <Notes>39</Notes>
  <HiddenSlides>0</HiddenSlides>
  <MMClips>0</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39</vt:i4>
      </vt:variant>
    </vt:vector>
  </HeadingPairs>
  <TitlesOfParts>
    <vt:vector size="51" baseType="lpstr">
      <vt:lpstr>Barlow Light</vt:lpstr>
      <vt:lpstr>微軟正黑體</vt:lpstr>
      <vt:lpstr>Calibri</vt:lpstr>
      <vt:lpstr>Arial</vt:lpstr>
      <vt:lpstr>Wingdings</vt:lpstr>
      <vt:lpstr>Barlow</vt:lpstr>
      <vt:lpstr>微軟正黑體</vt:lpstr>
      <vt:lpstr>新細明體</vt:lpstr>
      <vt:lpstr>Raleway Thin</vt:lpstr>
      <vt:lpstr>Raleway</vt:lpstr>
      <vt:lpstr>Times New Roman</vt:lpstr>
      <vt:lpstr>Gaoler template</vt:lpstr>
      <vt:lpstr>AI 挑選最佳基金</vt:lpstr>
      <vt:lpstr>Our Team</vt:lpstr>
      <vt:lpstr>前言</vt:lpstr>
      <vt:lpstr>（以股債混合型基金為例） 專案結果</vt:lpstr>
      <vt:lpstr> </vt:lpstr>
      <vt:lpstr>資料的前處理</vt:lpstr>
      <vt:lpstr>資料處理的流程</vt:lpstr>
      <vt:lpstr>基金類別</vt:lpstr>
      <vt:lpstr>挑選基金的策略</vt:lpstr>
      <vt:lpstr>Rule base — 4433 法則 </vt:lpstr>
      <vt:lpstr>Rule base — 3163 法則 </vt:lpstr>
      <vt:lpstr>機器學習—處理流程</vt:lpstr>
      <vt:lpstr>機器學習—特徵值 X 與預測項 Y</vt:lpstr>
      <vt:lpstr>機器學習—模型與作法</vt:lpstr>
      <vt:lpstr>各類型基金模型選擇</vt:lpstr>
      <vt:lpstr>基金過去績效衡量指標</vt:lpstr>
      <vt:lpstr>回測結果—整併與排名</vt:lpstr>
      <vt:lpstr>專案結果—股債混合型基金</vt:lpstr>
      <vt:lpstr>PowerPoint 簡報</vt:lpstr>
      <vt:lpstr>PowerPoint 簡報</vt:lpstr>
      <vt:lpstr>PowerPoint 簡報</vt:lpstr>
      <vt:lpstr>PowerPoint 簡報</vt:lpstr>
      <vt:lpstr>PowerPoint 簡報</vt:lpstr>
      <vt:lpstr>PowerPoint 簡報</vt:lpstr>
      <vt:lpstr>PowerPoint 簡報</vt:lpstr>
      <vt:lpstr>專案結果—股債混合型基金</vt:lpstr>
      <vt:lpstr>專案結果-亞洲債券型基金 </vt:lpstr>
      <vt:lpstr>專案結果-亞州股票型基金 </vt:lpstr>
      <vt:lpstr>專案結果-中國股票型基金</vt:lpstr>
      <vt:lpstr>專案結果-新興市場股票型基金 </vt:lpstr>
      <vt:lpstr>專案結果-全球高收債型基金 </vt:lpstr>
      <vt:lpstr>專案結果-全球投資級債券型基金 </vt:lpstr>
      <vt:lpstr>專案結果-日本股票型基金 </vt:lpstr>
      <vt:lpstr>專案結果-高科技股票型基金 </vt:lpstr>
      <vt:lpstr>專案結果-台灣股票型基金 </vt:lpstr>
      <vt:lpstr>專案結果-美國股票型基金 </vt:lpstr>
      <vt:lpstr>專案結果-美國高收債型基金 </vt:lpstr>
      <vt:lpstr>專案結果</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AI挑選最佳基金</dc:title>
  <cp:lastModifiedBy>Chiang Yu Hung</cp:lastModifiedBy>
  <cp:revision>191</cp:revision>
  <dcterms:modified xsi:type="dcterms:W3CDTF">2021-06-20T04:12:31Z</dcterms:modified>
</cp:coreProperties>
</file>